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261" r:id="rId2"/>
    <p:sldId id="273" r:id="rId3"/>
    <p:sldId id="341" r:id="rId4"/>
    <p:sldId id="342" r:id="rId5"/>
    <p:sldId id="343" r:id="rId6"/>
    <p:sldId id="344" r:id="rId7"/>
    <p:sldId id="345" r:id="rId8"/>
    <p:sldId id="346" r:id="rId9"/>
    <p:sldId id="347" r:id="rId10"/>
    <p:sldId id="348" r:id="rId11"/>
    <p:sldId id="349" r:id="rId12"/>
    <p:sldId id="350" r:id="rId13"/>
    <p:sldId id="351" r:id="rId14"/>
    <p:sldId id="352" r:id="rId15"/>
    <p:sldId id="353" r:id="rId16"/>
    <p:sldId id="354" r:id="rId17"/>
    <p:sldId id="355" r:id="rId18"/>
    <p:sldId id="356" r:id="rId19"/>
    <p:sldId id="357" r:id="rId20"/>
    <p:sldId id="358" r:id="rId21"/>
    <p:sldId id="359" r:id="rId22"/>
    <p:sldId id="360" r:id="rId23"/>
    <p:sldId id="361" r:id="rId24"/>
    <p:sldId id="362" r:id="rId25"/>
    <p:sldId id="363" r:id="rId26"/>
    <p:sldId id="364" r:id="rId27"/>
    <p:sldId id="365" r:id="rId28"/>
    <p:sldId id="366" r:id="rId29"/>
    <p:sldId id="367" r:id="rId30"/>
    <p:sldId id="368" r:id="rId31"/>
    <p:sldId id="369" r:id="rId32"/>
    <p:sldId id="370" r:id="rId33"/>
    <p:sldId id="371" r:id="rId34"/>
    <p:sldId id="372" r:id="rId35"/>
    <p:sldId id="373" r:id="rId36"/>
    <p:sldId id="374" r:id="rId37"/>
    <p:sldId id="375" r:id="rId38"/>
    <p:sldId id="376" r:id="rId39"/>
    <p:sldId id="377" r:id="rId40"/>
    <p:sldId id="378" r:id="rId41"/>
    <p:sldId id="379" r:id="rId42"/>
    <p:sldId id="381" r:id="rId43"/>
    <p:sldId id="382" r:id="rId44"/>
    <p:sldId id="383" r:id="rId45"/>
    <p:sldId id="384" r:id="rId46"/>
    <p:sldId id="385" r:id="rId47"/>
    <p:sldId id="386" r:id="rId48"/>
    <p:sldId id="387" r:id="rId49"/>
    <p:sldId id="388" r:id="rId50"/>
    <p:sldId id="389" r:id="rId51"/>
    <p:sldId id="390" r:id="rId52"/>
    <p:sldId id="391" r:id="rId53"/>
    <p:sldId id="392" r:id="rId54"/>
    <p:sldId id="393" r:id="rId55"/>
    <p:sldId id="394" r:id="rId56"/>
    <p:sldId id="395" r:id="rId57"/>
    <p:sldId id="396" r:id="rId58"/>
    <p:sldId id="397" r:id="rId59"/>
    <p:sldId id="398" r:id="rId60"/>
    <p:sldId id="399" r:id="rId61"/>
    <p:sldId id="400" r:id="rId62"/>
    <p:sldId id="401" r:id="rId63"/>
    <p:sldId id="402" r:id="rId64"/>
    <p:sldId id="403" r:id="rId65"/>
    <p:sldId id="404" r:id="rId66"/>
    <p:sldId id="340" r:id="rId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559"/>
    <a:srgbClr val="FBCF4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napToObjects="1">
      <p:cViewPr varScale="1">
        <p:scale>
          <a:sx n="73" d="100"/>
          <a:sy n="73" d="100"/>
        </p:scale>
        <p:origin x="1320"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E24BA6-91FE-44E2-AA0F-FEBE78A031F1}" type="datetimeFigureOut">
              <a:rPr lang="en-US" smtClean="0"/>
              <a:t>3/7/2022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E9B953-DC41-41EA-8A2E-8DD37F963B80}" type="slidenum">
              <a:rPr lang="en-US" smtClean="0"/>
              <a:t>‹#›</a:t>
            </a:fld>
            <a:endParaRPr lang="en-US"/>
          </a:p>
        </p:txBody>
      </p:sp>
    </p:spTree>
    <p:extLst>
      <p:ext uri="{BB962C8B-B14F-4D97-AF65-F5344CB8AC3E}">
        <p14:creationId xmlns:p14="http://schemas.microsoft.com/office/powerpoint/2010/main" val="3035164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47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63033" y="1083473"/>
            <a:ext cx="8229600" cy="52849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93226"/>
            <a:ext cx="8229600" cy="340042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49138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lvl1pPr>
              <a:defRPr>
                <a:latin typeface="Calibri"/>
                <a:cs typeface="Calibri"/>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987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563033" y="1083473"/>
            <a:ext cx="8229600" cy="528496"/>
          </a:xfrm>
          <a:prstGeom prst="rect">
            <a:avLst/>
          </a:prstGeom>
        </p:spPr>
        <p:txBody>
          <a:bodyPr vert="horz" lIns="91440" tIns="45720" rIns="91440" bIns="45720" rtlCol="0" anchor="t">
            <a:noAutofit/>
          </a:bodyPr>
          <a:lstStyle/>
          <a:p>
            <a:r>
              <a:rPr lang="en-US" dirty="0" smtClean="0"/>
              <a:t>FACTS AT A GLANCE</a:t>
            </a:r>
            <a:endParaRPr lang="en-US" dirty="0"/>
          </a:p>
        </p:txBody>
      </p:sp>
      <p:sp>
        <p:nvSpPr>
          <p:cNvPr id="14" name="Text Placeholder 2"/>
          <p:cNvSpPr>
            <a:spLocks noGrp="1"/>
          </p:cNvSpPr>
          <p:nvPr>
            <p:ph type="body" idx="1" hasCustomPrompt="1"/>
          </p:nvPr>
        </p:nvSpPr>
        <p:spPr>
          <a:xfrm>
            <a:off x="563033" y="1535113"/>
            <a:ext cx="8229600" cy="858420"/>
          </a:xfrm>
          <a:prstGeom prst="rect">
            <a:avLst/>
          </a:prstGeom>
        </p:spPr>
        <p:txBody>
          <a:bodyPr anchor="t"/>
          <a:lstStyle>
            <a:lvl1pPr marL="0" indent="0" algn="l">
              <a:lnSpc>
                <a:spcPct val="80000"/>
              </a:lnSpc>
              <a:buNone/>
              <a:defRPr sz="2000" b="1" i="1">
                <a:latin typeface="Calibri Light"/>
                <a:cs typeface="Calibri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z="2000" b="0" i="0" dirty="0" smtClean="0">
                <a:latin typeface="Calibri Light"/>
                <a:cs typeface="Calibri Light"/>
              </a:rPr>
              <a:t>Click to edit master title style</a:t>
            </a:r>
            <a:endParaRPr lang="en-US" sz="2000" b="0" i="0" dirty="0">
              <a:latin typeface="Calibri Light"/>
              <a:cs typeface="Calibri Light"/>
            </a:endParaRPr>
          </a:p>
        </p:txBody>
      </p:sp>
    </p:spTree>
    <p:extLst>
      <p:ext uri="{BB962C8B-B14F-4D97-AF65-F5344CB8AC3E}">
        <p14:creationId xmlns:p14="http://schemas.microsoft.com/office/powerpoint/2010/main" val="3524332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atin typeface="Calibri"/>
                <a:cs typeface="Calibri"/>
              </a:defRPr>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latin typeface="Calibri"/>
                <a:cs typeface="Calibri"/>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774028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63033" y="1083473"/>
            <a:ext cx="8229600" cy="528496"/>
          </a:xfrm>
          <a:prstGeom prst="rect">
            <a:avLst/>
          </a:prstGeom>
        </p:spPr>
        <p:txBody>
          <a:bodyPr/>
          <a:lstStyle>
            <a:lvl1pPr>
              <a:defRPr>
                <a:latin typeface="Calibri"/>
                <a:cs typeface="Calibri"/>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97701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63033" y="1083473"/>
            <a:ext cx="8229600" cy="52849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48788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033" y="1083473"/>
            <a:ext cx="8229600" cy="528496"/>
          </a:xfrm>
          <a:prstGeom prst="rect">
            <a:avLst/>
          </a:prstGeom>
        </p:spPr>
        <p:txBody>
          <a:bodyPr/>
          <a:lstStyle>
            <a:lvl1pPr>
              <a:defRPr>
                <a:latin typeface="Calibri"/>
                <a:cs typeface="Calibri"/>
              </a:defRPr>
            </a:lvl1p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atin typeface="Calibri"/>
                <a:cs typeface="Calibri"/>
              </a:defRPr>
            </a:lvl1pPr>
          </a:lstStyle>
          <a:p>
            <a:fld id="{08EC0535-7FFD-824B-A27D-AC73454F2693}" type="datetimeFigureOut">
              <a:rPr lang="en-US" smtClean="0"/>
              <a:pPr/>
              <a:t>3/7/2022</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atin typeface="Calibri"/>
                <a:cs typeface="Calibri"/>
              </a:defRPr>
            </a:lvl1p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atin typeface="Calibri"/>
                <a:cs typeface="Calibri"/>
              </a:defRPr>
            </a:lvl1pPr>
          </a:lstStyle>
          <a:p>
            <a:fld id="{64A40FBA-B559-544B-A253-24497E07D7DA}" type="slidenum">
              <a:rPr lang="en-US" smtClean="0"/>
              <a:pPr/>
              <a:t>‹#›</a:t>
            </a:fld>
            <a:endParaRPr lang="en-US"/>
          </a:p>
        </p:txBody>
      </p:sp>
    </p:spTree>
    <p:extLst>
      <p:ext uri="{BB962C8B-B14F-4D97-AF65-F5344CB8AC3E}">
        <p14:creationId xmlns:p14="http://schemas.microsoft.com/office/powerpoint/2010/main" val="1168922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08EC0535-7FFD-824B-A27D-AC73454F2693}" type="datetimeFigureOut">
              <a:rPr lang="en-US" smtClean="0"/>
              <a:t>3/7/2022</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64A40FBA-B559-544B-A253-24497E07D7DA}" type="slidenum">
              <a:rPr lang="en-US" smtClean="0"/>
              <a:t>‹#›</a:t>
            </a:fld>
            <a:endParaRPr lang="en-US"/>
          </a:p>
        </p:txBody>
      </p:sp>
    </p:spTree>
    <p:extLst>
      <p:ext uri="{BB962C8B-B14F-4D97-AF65-F5344CB8AC3E}">
        <p14:creationId xmlns:p14="http://schemas.microsoft.com/office/powerpoint/2010/main" val="3285234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atin typeface="Calibri"/>
                <a:cs typeface="Calibri"/>
              </a:defRPr>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atin typeface="Calibri"/>
                <a:cs typeface="Calibri"/>
              </a:defRPr>
            </a:lvl1pPr>
            <a:lvl2pPr>
              <a:defRPr sz="2800">
                <a:latin typeface="Calibri"/>
                <a:cs typeface="Calibri"/>
              </a:defRPr>
            </a:lvl2pPr>
            <a:lvl3pPr>
              <a:defRPr sz="2400">
                <a:latin typeface="Calibri"/>
                <a:cs typeface="Calibri"/>
              </a:defRPr>
            </a:lvl3pPr>
            <a:lvl4pPr>
              <a:defRPr sz="2000">
                <a:latin typeface="Calibri"/>
                <a:cs typeface="Calibri"/>
              </a:defRPr>
            </a:lvl4pPr>
            <a:lvl5pPr>
              <a:defRPr sz="2000">
                <a:latin typeface="Calibri"/>
                <a:cs typeface="Calibri"/>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atin typeface="Calibri"/>
                <a:cs typeface="Calibri"/>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atin typeface="Calibri"/>
                <a:cs typeface="Calibri"/>
              </a:defRPr>
            </a:lvl1pPr>
          </a:lstStyle>
          <a:p>
            <a:fld id="{08EC0535-7FFD-824B-A27D-AC73454F2693}" type="datetimeFigureOut">
              <a:rPr lang="en-US" smtClean="0"/>
              <a:pPr/>
              <a:t>3/7/2022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Calibri"/>
                <a:cs typeface="Calibri"/>
              </a:defRPr>
            </a:lvl1p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atin typeface="Calibri"/>
                <a:cs typeface="Calibri"/>
              </a:defRPr>
            </a:lvl1pPr>
          </a:lstStyle>
          <a:p>
            <a:fld id="{64A40FBA-B559-544B-A253-24497E07D7DA}" type="slidenum">
              <a:rPr lang="en-US" smtClean="0"/>
              <a:pPr/>
              <a:t>‹#›</a:t>
            </a:fld>
            <a:endParaRPr lang="en-US"/>
          </a:p>
        </p:txBody>
      </p:sp>
    </p:spTree>
    <p:extLst>
      <p:ext uri="{BB962C8B-B14F-4D97-AF65-F5344CB8AC3E}">
        <p14:creationId xmlns:p14="http://schemas.microsoft.com/office/powerpoint/2010/main" val="148701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atin typeface="Calibri"/>
                <a:cs typeface="Calibri"/>
              </a:defRPr>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atin typeface="Calibri"/>
                <a:cs typeface="Calibri"/>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atin typeface="Calibri"/>
                <a:cs typeface="Calibri"/>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144954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TextBox 13"/>
          <p:cNvSpPr txBox="1"/>
          <p:nvPr userDrawn="1"/>
        </p:nvSpPr>
        <p:spPr>
          <a:xfrm>
            <a:off x="9692968" y="2163097"/>
            <a:ext cx="184666" cy="369332"/>
          </a:xfrm>
          <a:prstGeom prst="rect">
            <a:avLst/>
          </a:prstGeom>
          <a:noFill/>
        </p:spPr>
        <p:txBody>
          <a:bodyPr wrap="none" rtlCol="0">
            <a:spAutoFit/>
          </a:bodyPr>
          <a:lstStyle/>
          <a:p>
            <a:endParaRPr lang="en-US" dirty="0"/>
          </a:p>
        </p:txBody>
      </p:sp>
      <p:pic>
        <p:nvPicPr>
          <p:cNvPr id="15" name="Picture 14" descr="Amity_BackSlide.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6854194"/>
          </a:xfrm>
          <a:prstGeom prst="rect">
            <a:avLst/>
          </a:prstGeom>
          <a:noFill/>
          <a:ln>
            <a:noFill/>
          </a:ln>
        </p:spPr>
      </p:pic>
      <p:pic>
        <p:nvPicPr>
          <p:cNvPr id="5" name="Picture 4" descr="University Logo_White.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009111" y="189113"/>
            <a:ext cx="1719715" cy="731099"/>
          </a:xfrm>
          <a:prstGeom prst="rect">
            <a:avLst/>
          </a:prstGeom>
        </p:spPr>
      </p:pic>
    </p:spTree>
    <p:extLst>
      <p:ext uri="{BB962C8B-B14F-4D97-AF65-F5344CB8AC3E}">
        <p14:creationId xmlns:p14="http://schemas.microsoft.com/office/powerpoint/2010/main" val="15421688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400" b="0" i="0" kern="1200">
          <a:solidFill>
            <a:srgbClr val="FFFFFF"/>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32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FFFFFF"/>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FFFFFF"/>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FFFFFF"/>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FFFFF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s://files.askiitians.com/cdn1/images/2017816-1294419-8299-metal-deficiency-defect.jpg"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488" y="1693073"/>
            <a:ext cx="8229600" cy="3211436"/>
          </a:xfrm>
        </p:spPr>
        <p:txBody>
          <a:bodyPr/>
          <a:lstStyle/>
          <a:p>
            <a:pPr algn="ctr"/>
            <a:r>
              <a:rPr lang="en-US" sz="5400" b="1" dirty="0" smtClean="0">
                <a:solidFill>
                  <a:schemeClr val="bg1"/>
                </a:solidFill>
              </a:rPr>
              <a:t>Material Science</a:t>
            </a:r>
            <a:br>
              <a:rPr lang="en-US" sz="5400" b="1" dirty="0" smtClean="0">
                <a:solidFill>
                  <a:schemeClr val="bg1"/>
                </a:solidFill>
              </a:rPr>
            </a:br>
            <a:r>
              <a:rPr lang="en-US" sz="5400" b="1" dirty="0" smtClean="0">
                <a:solidFill>
                  <a:schemeClr val="bg1"/>
                </a:solidFill>
              </a:rPr>
              <a:t/>
            </a:r>
            <a:br>
              <a:rPr lang="en-US" sz="5400" b="1" dirty="0" smtClean="0">
                <a:solidFill>
                  <a:schemeClr val="bg1"/>
                </a:solidFill>
              </a:rPr>
            </a:br>
            <a:r>
              <a:rPr lang="en-US" sz="5400" b="1" dirty="0" smtClean="0">
                <a:solidFill>
                  <a:schemeClr val="bg1"/>
                </a:solidFill>
              </a:rPr>
              <a:t>Module I</a:t>
            </a:r>
            <a:endParaRPr lang="en-US" sz="5400" b="1" dirty="0">
              <a:solidFill>
                <a:schemeClr val="bg1"/>
              </a:solidFill>
            </a:endParaRPr>
          </a:p>
        </p:txBody>
      </p:sp>
    </p:spTree>
    <p:extLst>
      <p:ext uri="{BB962C8B-B14F-4D97-AF65-F5344CB8AC3E}">
        <p14:creationId xmlns:p14="http://schemas.microsoft.com/office/powerpoint/2010/main" val="33824296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711731"/>
            <a:ext cx="8229600" cy="528496"/>
          </a:xfrm>
        </p:spPr>
        <p:txBody>
          <a:bodyPr/>
          <a:lstStyle/>
          <a:p>
            <a:pPr algn="ctr"/>
            <a:r>
              <a:rPr lang="en-US" b="1" dirty="0"/>
              <a:t>Crystal lattice</a:t>
            </a:r>
            <a:r>
              <a:rPr lang="en-IN" dirty="0"/>
              <a:t/>
            </a:r>
            <a:br>
              <a:rPr lang="en-IN" dirty="0"/>
            </a:b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572806"/>
            <a:ext cx="8229600" cy="858420"/>
          </a:xfrm>
        </p:spPr>
        <p:txBody>
          <a:bodyPr/>
          <a:lstStyle/>
          <a:p>
            <a:r>
              <a:rPr lang="en-US" sz="2400" dirty="0"/>
              <a:t>The crystal lattice is the symmetrical three-dimensional structural arrangements of atoms, ions or molecules (constituent particle) inside a crystalline solid as points. </a:t>
            </a:r>
            <a:endParaRPr lang="en-US" sz="2400" dirty="0" smtClean="0"/>
          </a:p>
          <a:p>
            <a:endParaRPr lang="en-US" sz="2400" dirty="0"/>
          </a:p>
          <a:p>
            <a:r>
              <a:rPr lang="en-US" sz="2400" dirty="0" smtClean="0"/>
              <a:t>It </a:t>
            </a:r>
            <a:r>
              <a:rPr lang="en-US" sz="2400" dirty="0"/>
              <a:t>can be defined as the geometrical arrangement of the atoms, ions or molecules of the crystalline solid as points in space.</a:t>
            </a:r>
            <a:endParaRPr lang="en-IN" sz="2400" dirty="0"/>
          </a:p>
          <a:p>
            <a:pPr algn="just"/>
            <a:endParaRPr lang="en-IN"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pic>
        <p:nvPicPr>
          <p:cNvPr id="4" name="Picture 3" descr="A unit cell is the basic subunit of a crystal lattice"/>
          <p:cNvPicPr/>
          <p:nvPr/>
        </p:nvPicPr>
        <p:blipFill rotWithShape="1">
          <a:blip r:embed="rId2">
            <a:extLst>
              <a:ext uri="{28A0092B-C50C-407E-A947-70E740481C1C}">
                <a14:useLocalDpi xmlns:a14="http://schemas.microsoft.com/office/drawing/2010/main" val="0"/>
              </a:ext>
            </a:extLst>
          </a:blip>
          <a:srcRect r="40751" b="13706"/>
          <a:stretch/>
        </p:blipFill>
        <p:spPr bwMode="auto">
          <a:xfrm>
            <a:off x="2434302" y="3843598"/>
            <a:ext cx="4465262" cy="2178511"/>
          </a:xfrm>
          <a:prstGeom prst="rect">
            <a:avLst/>
          </a:prstGeom>
          <a:solidFill>
            <a:schemeClr val="bg1"/>
          </a:solidFill>
          <a:ln>
            <a:noFill/>
          </a:ln>
        </p:spPr>
      </p:pic>
    </p:spTree>
    <p:extLst>
      <p:ext uri="{BB962C8B-B14F-4D97-AF65-F5344CB8AC3E}">
        <p14:creationId xmlns:p14="http://schemas.microsoft.com/office/powerpoint/2010/main" val="24732206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711731"/>
            <a:ext cx="8229600" cy="528496"/>
          </a:xfrm>
        </p:spPr>
        <p:txBody>
          <a:bodyPr/>
          <a:lstStyle/>
          <a:p>
            <a:pPr algn="ctr"/>
            <a:r>
              <a:rPr lang="en-US" b="1" dirty="0"/>
              <a:t>Unit Cell</a:t>
            </a:r>
            <a:r>
              <a:rPr lang="en-IN" dirty="0"/>
              <a:t/>
            </a:r>
            <a:br>
              <a:rPr lang="en-IN" dirty="0"/>
            </a:b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572806"/>
            <a:ext cx="8229600" cy="858420"/>
          </a:xfrm>
        </p:spPr>
        <p:txBody>
          <a:bodyPr/>
          <a:lstStyle/>
          <a:p>
            <a:r>
              <a:rPr lang="en-US" sz="2400" dirty="0"/>
              <a:t>A unit cell is the smallest portion of a crystal lattice that shows the three-dimensional pattern of the entire crystal. </a:t>
            </a:r>
            <a:endParaRPr lang="en-US" sz="2400" dirty="0" smtClean="0"/>
          </a:p>
          <a:p>
            <a:endParaRPr lang="en-US" sz="2400" dirty="0"/>
          </a:p>
          <a:p>
            <a:r>
              <a:rPr lang="en-US" sz="2400" dirty="0" smtClean="0"/>
              <a:t>A </a:t>
            </a:r>
            <a:r>
              <a:rPr lang="en-US" sz="2400" dirty="0"/>
              <a:t>crystal can be thought of as the same unit cell repeated over and over in three dimensions. </a:t>
            </a:r>
            <a:endParaRPr lang="en-IN" sz="2400"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pic>
        <p:nvPicPr>
          <p:cNvPr id="4" name="Picture 3" descr="A unit cell is the basic subunit of a crystal lattice"/>
          <p:cNvPicPr/>
          <p:nvPr/>
        </p:nvPicPr>
        <p:blipFill rotWithShape="1">
          <a:blip r:embed="rId2">
            <a:extLst>
              <a:ext uri="{28A0092B-C50C-407E-A947-70E740481C1C}">
                <a14:useLocalDpi xmlns:a14="http://schemas.microsoft.com/office/drawing/2010/main" val="0"/>
              </a:ext>
            </a:extLst>
          </a:blip>
          <a:srcRect l="-611" t="-9197" r="-796" b="-1661"/>
          <a:stretch/>
        </p:blipFill>
        <p:spPr bwMode="auto">
          <a:xfrm>
            <a:off x="790230" y="3482110"/>
            <a:ext cx="7642572" cy="2798618"/>
          </a:xfrm>
          <a:prstGeom prst="rect">
            <a:avLst/>
          </a:prstGeom>
          <a:solidFill>
            <a:schemeClr val="bg1"/>
          </a:solidFill>
          <a:ln>
            <a:noFill/>
          </a:ln>
        </p:spPr>
      </p:pic>
    </p:spTree>
    <p:extLst>
      <p:ext uri="{BB962C8B-B14F-4D97-AF65-F5344CB8AC3E}">
        <p14:creationId xmlns:p14="http://schemas.microsoft.com/office/powerpoint/2010/main" val="28962742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711731"/>
            <a:ext cx="8229600" cy="528496"/>
          </a:xfrm>
        </p:spPr>
        <p:txBody>
          <a:bodyPr/>
          <a:lstStyle/>
          <a:p>
            <a:pPr algn="ctr"/>
            <a:r>
              <a:rPr lang="en-US" b="1" dirty="0"/>
              <a:t>Crystal Systems</a:t>
            </a:r>
            <a:r>
              <a:rPr lang="en-IN" sz="2800" b="1" dirty="0" smtClean="0"/>
              <a:t/>
            </a:r>
            <a:br>
              <a:rPr lang="en-IN" sz="2800" b="1" dirty="0" smtClean="0"/>
            </a:br>
            <a:r>
              <a:rPr lang="en-IN" sz="2800" b="1" dirty="0"/>
              <a:t/>
            </a:r>
            <a:br>
              <a:rPr lang="en-IN" sz="2800" b="1" dirty="0"/>
            </a:br>
            <a:endParaRPr lang="en-IN" sz="2800" b="1" dirty="0"/>
          </a:p>
        </p:txBody>
      </p:sp>
      <p:pic>
        <p:nvPicPr>
          <p:cNvPr id="5" name="Picture 4" descr="12.1: Crystal Lattices and Unit Cells - Chemistry LibreText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161" y="1556211"/>
            <a:ext cx="7516841" cy="4502843"/>
          </a:xfrm>
          <a:prstGeom prst="rect">
            <a:avLst/>
          </a:prstGeom>
          <a:noFill/>
          <a:ln>
            <a:noFill/>
          </a:ln>
        </p:spPr>
      </p:pic>
    </p:spTree>
    <p:extLst>
      <p:ext uri="{BB962C8B-B14F-4D97-AF65-F5344CB8AC3E}">
        <p14:creationId xmlns:p14="http://schemas.microsoft.com/office/powerpoint/2010/main" val="21030870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711731"/>
            <a:ext cx="8229600" cy="528496"/>
          </a:xfrm>
        </p:spPr>
        <p:txBody>
          <a:bodyPr/>
          <a:lstStyle/>
          <a:p>
            <a:pPr algn="ctr"/>
            <a:r>
              <a:rPr lang="en-US" b="1" dirty="0" smtClean="0"/>
              <a:t>Simple </a:t>
            </a:r>
            <a:r>
              <a:rPr lang="en-US" b="1" dirty="0"/>
              <a:t>Cubic Unit Cell </a:t>
            </a: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572806"/>
            <a:ext cx="8229600" cy="858420"/>
          </a:xfrm>
        </p:spPr>
        <p:txBody>
          <a:bodyPr/>
          <a:lstStyle/>
          <a:p>
            <a:r>
              <a:rPr lang="en-US" sz="2400" dirty="0"/>
              <a:t>In the </a:t>
            </a:r>
            <a:r>
              <a:rPr lang="en-US" sz="2400" dirty="0" smtClean="0"/>
              <a:t>simple or primitive </a:t>
            </a:r>
            <a:r>
              <a:rPr lang="en-US" sz="2400" dirty="0"/>
              <a:t>cubic unit cell, the atoms are present only at the corners. </a:t>
            </a:r>
            <a:endParaRPr lang="en-US" sz="2400" dirty="0" smtClean="0"/>
          </a:p>
          <a:p>
            <a:endParaRPr lang="en-US" sz="2400" dirty="0"/>
          </a:p>
          <a:p>
            <a:r>
              <a:rPr lang="en-US" sz="2400" dirty="0" smtClean="0"/>
              <a:t>Every </a:t>
            </a:r>
            <a:r>
              <a:rPr lang="en-US" sz="2400" dirty="0"/>
              <a:t>atom at the corner is shared among 8 adjacent unit cells. There are 4 unit cells in the same layer and 4 in the upper (or lower) layer. </a:t>
            </a:r>
            <a:endParaRPr lang="en-US" sz="2400" dirty="0" smtClean="0"/>
          </a:p>
          <a:p>
            <a:endParaRPr lang="en-US" sz="2400" dirty="0"/>
          </a:p>
          <a:p>
            <a:r>
              <a:rPr lang="en-US" sz="2400" dirty="0" smtClean="0"/>
              <a:t>Therefore</a:t>
            </a:r>
            <a:r>
              <a:rPr lang="en-US" sz="2400" dirty="0"/>
              <a:t>, a particular unit cell has the only 1/8th of an atom. </a:t>
            </a:r>
            <a:endParaRPr lang="en-IN" sz="2400"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spTree>
    <p:extLst>
      <p:ext uri="{BB962C8B-B14F-4D97-AF65-F5344CB8AC3E}">
        <p14:creationId xmlns:p14="http://schemas.microsoft.com/office/powerpoint/2010/main" val="42255334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711731"/>
            <a:ext cx="8229600" cy="528496"/>
          </a:xfrm>
        </p:spPr>
        <p:txBody>
          <a:bodyPr/>
          <a:lstStyle/>
          <a:p>
            <a:pPr algn="ct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128213"/>
            <a:ext cx="8229600" cy="858420"/>
          </a:xfrm>
        </p:spPr>
        <p:txBody>
          <a:bodyPr/>
          <a:lstStyle/>
          <a:p>
            <a:r>
              <a:rPr lang="en-US" sz="2400" dirty="0"/>
              <a:t>Each small sphere in the following figure represents the </a:t>
            </a:r>
            <a:r>
              <a:rPr lang="en-US" sz="2400" dirty="0" err="1"/>
              <a:t>centre</a:t>
            </a:r>
            <a:r>
              <a:rPr lang="en-US" sz="2400" dirty="0"/>
              <a:t> of a particle that occupies that particular position and not its size. This structure is known as an open structure.</a:t>
            </a:r>
            <a:endParaRPr lang="en-IN" sz="2400" dirty="0"/>
          </a:p>
          <a:p>
            <a:pPr algn="just"/>
            <a:endParaRPr lang="en-IN" b="0" i="0" dirty="0" smtClean="0"/>
          </a:p>
          <a:p>
            <a:pPr algn="just"/>
            <a:endParaRPr lang="en-IN"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smtClean="0"/>
          </a:p>
          <a:p>
            <a:pPr algn="just"/>
            <a:endParaRPr lang="en-IN" sz="2400" b="0" i="0" dirty="0"/>
          </a:p>
          <a:p>
            <a:pPr algn="just"/>
            <a:endParaRPr lang="en-IN" sz="2400" b="0" i="0" dirty="0" smtClean="0"/>
          </a:p>
          <a:p>
            <a:pPr algn="just"/>
            <a:r>
              <a:rPr lang="en-US" sz="2400" dirty="0"/>
              <a:t>In each cubic unit cell, there are 8 atoms at the corners. Therefore, the total number of atoms in one unit cell is 8 × 1/8 = </a:t>
            </a:r>
            <a:r>
              <a:rPr lang="en-US" sz="2800" dirty="0"/>
              <a:t>1 atom</a:t>
            </a:r>
            <a:r>
              <a:rPr lang="en-US" sz="2400" dirty="0"/>
              <a:t>.</a:t>
            </a:r>
            <a:endParaRPr lang="en-IN" sz="2400" dirty="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pic>
        <p:nvPicPr>
          <p:cNvPr id="4" name="Picture 3" descr="Simple cubic unit cell"/>
          <p:cNvPicPr/>
          <p:nvPr/>
        </p:nvPicPr>
        <p:blipFill rotWithShape="1">
          <a:blip r:embed="rId2">
            <a:extLst>
              <a:ext uri="{28A0092B-C50C-407E-A947-70E740481C1C}">
                <a14:useLocalDpi xmlns:a14="http://schemas.microsoft.com/office/drawing/2010/main" val="0"/>
              </a:ext>
            </a:extLst>
          </a:blip>
          <a:srcRect l="32128" t="7368" r="29600" b="16315"/>
          <a:stretch/>
        </p:blipFill>
        <p:spPr bwMode="auto">
          <a:xfrm>
            <a:off x="2681488" y="2502130"/>
            <a:ext cx="3617711" cy="231925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566299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711731"/>
            <a:ext cx="8229600" cy="528496"/>
          </a:xfrm>
        </p:spPr>
        <p:txBody>
          <a:bodyPr/>
          <a:lstStyle/>
          <a:p>
            <a:pPr algn="ctr"/>
            <a:r>
              <a:rPr lang="en-US" b="1" dirty="0"/>
              <a:t>Metallic crystal structures </a:t>
            </a:r>
            <a:r>
              <a:rPr lang="en-IN" dirty="0"/>
              <a:t/>
            </a:r>
            <a:br>
              <a:rPr lang="en-IN" dirty="0"/>
            </a:b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572806"/>
            <a:ext cx="8229600" cy="858420"/>
          </a:xfrm>
        </p:spPr>
        <p:txBody>
          <a:bodyPr/>
          <a:lstStyle/>
          <a:p>
            <a:r>
              <a:rPr lang="en-US" sz="2400" dirty="0"/>
              <a:t>Three relatively simple crystal structures are found for most of the common metals: </a:t>
            </a:r>
            <a:endParaRPr lang="en-US" sz="2400" dirty="0" smtClean="0"/>
          </a:p>
          <a:p>
            <a:endParaRPr lang="en-US" sz="2400" dirty="0"/>
          </a:p>
          <a:p>
            <a:endParaRPr lang="en-US" sz="2400" dirty="0" smtClean="0"/>
          </a:p>
          <a:p>
            <a:pPr marL="457200" indent="-457200">
              <a:buFont typeface="+mj-lt"/>
              <a:buAutoNum type="arabicPeriod"/>
            </a:pPr>
            <a:r>
              <a:rPr lang="en-US" sz="2400" dirty="0" smtClean="0"/>
              <a:t>face-centered </a:t>
            </a:r>
            <a:r>
              <a:rPr lang="en-US" sz="2400" dirty="0"/>
              <a:t>cubic, </a:t>
            </a:r>
            <a:endParaRPr lang="en-US" sz="2400" dirty="0" smtClean="0"/>
          </a:p>
          <a:p>
            <a:pPr marL="457200" indent="-457200">
              <a:buFont typeface="+mj-lt"/>
              <a:buAutoNum type="arabicPeriod"/>
            </a:pPr>
            <a:endParaRPr lang="en-US" sz="2400" dirty="0"/>
          </a:p>
          <a:p>
            <a:pPr marL="457200" indent="-457200">
              <a:buFont typeface="+mj-lt"/>
              <a:buAutoNum type="arabicPeriod"/>
            </a:pPr>
            <a:r>
              <a:rPr lang="en-US" sz="2400" dirty="0" smtClean="0"/>
              <a:t>body </a:t>
            </a:r>
            <a:r>
              <a:rPr lang="en-US" sz="2400" dirty="0"/>
              <a:t>centered cubic, and </a:t>
            </a:r>
            <a:endParaRPr lang="en-US" sz="2400" dirty="0" smtClean="0"/>
          </a:p>
          <a:p>
            <a:pPr marL="457200" indent="-457200">
              <a:buFont typeface="+mj-lt"/>
              <a:buAutoNum type="arabicPeriod"/>
            </a:pPr>
            <a:endParaRPr lang="en-US" sz="2400" dirty="0"/>
          </a:p>
          <a:p>
            <a:pPr marL="457200" indent="-457200">
              <a:buFont typeface="+mj-lt"/>
              <a:buAutoNum type="arabicPeriod"/>
            </a:pPr>
            <a:r>
              <a:rPr lang="en-US" sz="2400" dirty="0" smtClean="0"/>
              <a:t>hexagonal </a:t>
            </a:r>
            <a:r>
              <a:rPr lang="en-US" sz="2400" dirty="0"/>
              <a:t>close-packed.</a:t>
            </a:r>
            <a:endParaRPr lang="en-IN" sz="2400" dirty="0"/>
          </a:p>
          <a:p>
            <a:pPr algn="just"/>
            <a:endParaRPr lang="en-IN" sz="2400" b="0" i="0" dirty="0" smtClean="0"/>
          </a:p>
          <a:p>
            <a:pPr algn="just"/>
            <a:endParaRPr lang="en-IN" sz="2400"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spTree>
    <p:extLst>
      <p:ext uri="{BB962C8B-B14F-4D97-AF65-F5344CB8AC3E}">
        <p14:creationId xmlns:p14="http://schemas.microsoft.com/office/powerpoint/2010/main" val="17385664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975979"/>
            <a:ext cx="8229600" cy="528496"/>
          </a:xfrm>
        </p:spPr>
        <p:txBody>
          <a:bodyPr/>
          <a:lstStyle/>
          <a:p>
            <a:pPr algn="ctr"/>
            <a:r>
              <a:rPr lang="en-US" b="1" dirty="0"/>
              <a:t>The Face-Centered Cubic Crystal Structure</a:t>
            </a:r>
            <a:r>
              <a:rPr lang="en-IN" dirty="0"/>
              <a:t/>
            </a:r>
            <a:br>
              <a:rPr lang="en-IN" dirty="0"/>
            </a:b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572806"/>
            <a:ext cx="8229600" cy="858420"/>
          </a:xfrm>
        </p:spPr>
        <p:txBody>
          <a:bodyPr/>
          <a:lstStyle/>
          <a:p>
            <a:r>
              <a:rPr lang="en-US" sz="2400" dirty="0"/>
              <a:t>The crystal structure found for many metals has a unit cell of cubic geometry, with atoms located at each of the corners and the centers of all the cube faces. </a:t>
            </a:r>
            <a:endParaRPr lang="en-US" sz="2400" dirty="0" smtClean="0"/>
          </a:p>
          <a:p>
            <a:endParaRPr lang="en-US" sz="2400" dirty="0"/>
          </a:p>
          <a:p>
            <a:r>
              <a:rPr lang="en-US" sz="2400" dirty="0" smtClean="0"/>
              <a:t>It </a:t>
            </a:r>
            <a:r>
              <a:rPr lang="en-US" sz="2400" dirty="0"/>
              <a:t>is aptly called the face-centered cubic (FCC) crystal structure. Some of the familiar metals having this crystal structure are copper, aluminum, silver, and gold. </a:t>
            </a:r>
            <a:endParaRPr lang="en-IN" sz="2400"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pic>
        <p:nvPicPr>
          <p:cNvPr id="4" name="Picture 3"/>
          <p:cNvPicPr/>
          <p:nvPr/>
        </p:nvPicPr>
        <p:blipFill rotWithShape="1">
          <a:blip r:embed="rId2"/>
          <a:srcRect l="11871" t="19279" r="23814" b="31508"/>
          <a:stretch/>
        </p:blipFill>
        <p:spPr bwMode="auto">
          <a:xfrm>
            <a:off x="1699491" y="4003964"/>
            <a:ext cx="5883563" cy="24430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290599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711731"/>
            <a:ext cx="8229600" cy="528496"/>
          </a:xfrm>
        </p:spPr>
        <p:txBody>
          <a:bodyPr/>
          <a:lstStyle/>
          <a:p>
            <a:pPr algn="ctr"/>
            <a:r>
              <a:rPr lang="en-US" b="1" dirty="0"/>
              <a:t>Number of atoms in </a:t>
            </a:r>
            <a:r>
              <a:rPr lang="en-US" b="1" dirty="0" smtClean="0"/>
              <a:t>a </a:t>
            </a:r>
            <a:r>
              <a:rPr lang="en-US" b="1" dirty="0"/>
              <a:t>unit cell</a:t>
            </a:r>
            <a:r>
              <a:rPr lang="en-IN" dirty="0"/>
              <a:t/>
            </a:r>
            <a:br>
              <a:rPr lang="en-IN" dirty="0"/>
            </a:br>
            <a:r>
              <a:rPr lang="en-IN" sz="2800" b="1" dirty="0" smtClean="0"/>
              <a:t/>
            </a:r>
            <a:br>
              <a:rPr lang="en-IN" sz="2800" b="1" dirty="0" smtClean="0"/>
            </a:br>
            <a:r>
              <a:rPr lang="en-IN" sz="2800" b="1" dirty="0"/>
              <a:t/>
            </a:r>
            <a:br>
              <a:rPr lang="en-IN" sz="2800" b="1" dirty="0"/>
            </a:br>
            <a:endParaRPr lang="en-IN" sz="2800" b="1"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401782" y="1572806"/>
                <a:ext cx="8229600" cy="858420"/>
              </a:xfrm>
            </p:spPr>
            <p:txBody>
              <a:bodyPr/>
              <a:lstStyle/>
              <a:p>
                <a:r>
                  <a:rPr lang="en-US" sz="2400" dirty="0"/>
                  <a:t>For </a:t>
                </a:r>
                <a:r>
                  <a:rPr lang="en-US" sz="2400" dirty="0" smtClean="0"/>
                  <a:t>cubic </a:t>
                </a:r>
                <a:r>
                  <a:rPr lang="en-US" sz="2400" dirty="0"/>
                  <a:t>unit cells, an atom completely within the interior “belongs” to that unit cell, one at a cell face is shared with one other cell, and an atom residing at a corner is shared among eight. </a:t>
                </a:r>
                <a:endParaRPr lang="en-US" sz="2400" dirty="0" smtClean="0"/>
              </a:p>
              <a:p>
                <a:endParaRPr lang="en-US" sz="2400" dirty="0"/>
              </a:p>
              <a:p>
                <a:r>
                  <a:rPr lang="en-US" sz="2400" dirty="0" smtClean="0"/>
                  <a:t>The </a:t>
                </a:r>
                <a:r>
                  <a:rPr lang="en-US" sz="2400" dirty="0"/>
                  <a:t>number of atoms per unit cell, N, can be computed using the following formula</a:t>
                </a:r>
                <a:r>
                  <a:rPr lang="en-US" sz="2400" dirty="0" smtClean="0"/>
                  <a:t>:</a:t>
                </a:r>
              </a:p>
              <a:p>
                <a:endParaRPr lang="en-IN" sz="2400" dirty="0"/>
              </a:p>
              <a:p>
                <a:pPr algn="ctr"/>
                <a14:m>
                  <m:oMath xmlns:m="http://schemas.openxmlformats.org/officeDocument/2006/math">
                    <m:r>
                      <a:rPr lang="en-US" sz="2400">
                        <a:latin typeface="Cambria Math" panose="02040503050406030204" pitchFamily="18" charset="0"/>
                      </a:rPr>
                      <m:t>𝑁</m:t>
                    </m:r>
                    <m:r>
                      <a:rPr lang="en-US" sz="2400">
                        <a:latin typeface="Cambria Math" panose="02040503050406030204" pitchFamily="18" charset="0"/>
                      </a:rPr>
                      <m:t>=</m:t>
                    </m:r>
                    <m:sSub>
                      <m:sSubPr>
                        <m:ctrlPr>
                          <a:rPr lang="en-IN" sz="2400" i="1">
                            <a:latin typeface="Cambria Math" panose="02040503050406030204" pitchFamily="18" charset="0"/>
                          </a:rPr>
                        </m:ctrlPr>
                      </m:sSubPr>
                      <m:e>
                        <m:r>
                          <a:rPr lang="en-US" sz="2400">
                            <a:latin typeface="Cambria Math" panose="02040503050406030204" pitchFamily="18" charset="0"/>
                          </a:rPr>
                          <m:t>𝑁</m:t>
                        </m:r>
                      </m:e>
                      <m:sub>
                        <m:r>
                          <a:rPr lang="en-US" sz="2400">
                            <a:latin typeface="Cambria Math" panose="02040503050406030204" pitchFamily="18" charset="0"/>
                          </a:rPr>
                          <m:t>𝑖</m:t>
                        </m:r>
                      </m:sub>
                    </m:sSub>
                    <m:r>
                      <a:rPr lang="en-US" sz="2400">
                        <a:latin typeface="Cambria Math" panose="02040503050406030204" pitchFamily="18" charset="0"/>
                      </a:rPr>
                      <m:t>+</m:t>
                    </m:r>
                    <m:f>
                      <m:fPr>
                        <m:ctrlPr>
                          <a:rPr lang="en-IN" sz="2400" i="1">
                            <a:latin typeface="Cambria Math" panose="02040503050406030204" pitchFamily="18" charset="0"/>
                          </a:rPr>
                        </m:ctrlPr>
                      </m:fPr>
                      <m:num>
                        <m:sSub>
                          <m:sSubPr>
                            <m:ctrlPr>
                              <a:rPr lang="en-IN" sz="2400" i="1">
                                <a:latin typeface="Cambria Math" panose="02040503050406030204" pitchFamily="18" charset="0"/>
                              </a:rPr>
                            </m:ctrlPr>
                          </m:sSubPr>
                          <m:e>
                            <m:r>
                              <a:rPr lang="en-US" sz="2400">
                                <a:latin typeface="Cambria Math" panose="02040503050406030204" pitchFamily="18" charset="0"/>
                              </a:rPr>
                              <m:t>𝑁</m:t>
                            </m:r>
                          </m:e>
                          <m:sub>
                            <m:r>
                              <a:rPr lang="en-US" sz="2400">
                                <a:latin typeface="Cambria Math" panose="02040503050406030204" pitchFamily="18" charset="0"/>
                              </a:rPr>
                              <m:t>𝑓</m:t>
                            </m:r>
                          </m:sub>
                        </m:sSub>
                      </m:num>
                      <m:den>
                        <m:r>
                          <a:rPr lang="en-US" sz="2400">
                            <a:latin typeface="Cambria Math" panose="02040503050406030204" pitchFamily="18" charset="0"/>
                          </a:rPr>
                          <m:t>2</m:t>
                        </m:r>
                      </m:den>
                    </m:f>
                    <m:r>
                      <a:rPr lang="en-US" sz="2400">
                        <a:latin typeface="Cambria Math" panose="02040503050406030204" pitchFamily="18" charset="0"/>
                      </a:rPr>
                      <m:t>+</m:t>
                    </m:r>
                    <m:f>
                      <m:fPr>
                        <m:ctrlPr>
                          <a:rPr lang="en-IN" sz="2400" i="1">
                            <a:latin typeface="Cambria Math" panose="02040503050406030204" pitchFamily="18" charset="0"/>
                          </a:rPr>
                        </m:ctrlPr>
                      </m:fPr>
                      <m:num>
                        <m:sSub>
                          <m:sSubPr>
                            <m:ctrlPr>
                              <a:rPr lang="en-IN" sz="2400" i="1">
                                <a:latin typeface="Cambria Math" panose="02040503050406030204" pitchFamily="18" charset="0"/>
                              </a:rPr>
                            </m:ctrlPr>
                          </m:sSubPr>
                          <m:e>
                            <m:r>
                              <a:rPr lang="en-US" sz="2400">
                                <a:latin typeface="Cambria Math" panose="02040503050406030204" pitchFamily="18" charset="0"/>
                              </a:rPr>
                              <m:t>𝑁</m:t>
                            </m:r>
                          </m:e>
                          <m:sub>
                            <m:r>
                              <a:rPr lang="en-US" sz="2400">
                                <a:latin typeface="Cambria Math" panose="02040503050406030204" pitchFamily="18" charset="0"/>
                              </a:rPr>
                              <m:t>𝐶</m:t>
                            </m:r>
                          </m:sub>
                        </m:sSub>
                      </m:num>
                      <m:den>
                        <m:r>
                          <a:rPr lang="en-US" sz="2400">
                            <a:latin typeface="Cambria Math" panose="02040503050406030204" pitchFamily="18" charset="0"/>
                          </a:rPr>
                          <m:t>8</m:t>
                        </m:r>
                      </m:den>
                    </m:f>
                  </m:oMath>
                </a14:m>
                <a:r>
                  <a:rPr lang="en-US" sz="2400" dirty="0"/>
                  <a:t>      </a:t>
                </a:r>
                <a:endParaRPr lang="en-US" sz="2400" dirty="0" smtClean="0"/>
              </a:p>
              <a:p>
                <a:endParaRPr lang="en-IN" sz="2400" dirty="0"/>
              </a:p>
              <a:p>
                <a:r>
                  <a:rPr lang="en-US" sz="2400" dirty="0"/>
                  <a:t>Where N</a:t>
                </a:r>
                <a:r>
                  <a:rPr lang="en-US" sz="2400" baseline="-25000" dirty="0"/>
                  <a:t>i</a:t>
                </a:r>
                <a:r>
                  <a:rPr lang="en-US" sz="2400" dirty="0"/>
                  <a:t> are number of interior atoms, </a:t>
                </a:r>
                <a:r>
                  <a:rPr lang="en-US" sz="2400" dirty="0" err="1"/>
                  <a:t>N</a:t>
                </a:r>
                <a:r>
                  <a:rPr lang="en-US" sz="2400" baseline="-25000" dirty="0" err="1"/>
                  <a:t>f</a:t>
                </a:r>
                <a:r>
                  <a:rPr lang="en-US" sz="2400" dirty="0"/>
                  <a:t> are number of face atoms and </a:t>
                </a:r>
                <a:r>
                  <a:rPr lang="en-US" sz="2400" dirty="0" err="1"/>
                  <a:t>N</a:t>
                </a:r>
                <a:r>
                  <a:rPr lang="en-US" sz="2400" baseline="-25000" dirty="0" err="1"/>
                  <a:t>c</a:t>
                </a:r>
                <a:r>
                  <a:rPr lang="en-US" sz="2400" dirty="0"/>
                  <a:t> are number of corner atoms.</a:t>
                </a:r>
                <a:endParaRPr lang="en-IN" sz="2400" dirty="0"/>
              </a:p>
              <a:p>
                <a:pPr algn="just"/>
                <a:endParaRPr lang="en-IN"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401782" y="1572806"/>
                <a:ext cx="8229600" cy="858420"/>
              </a:xfrm>
              <a:blipFill>
                <a:blip r:embed="rId2"/>
                <a:stretch>
                  <a:fillRect l="-1185" t="-13475" r="-1111" b="-374468"/>
                </a:stretch>
              </a:blipFill>
            </p:spPr>
            <p:txBody>
              <a:bodyPr/>
              <a:lstStyle/>
              <a:p>
                <a:r>
                  <a:rPr lang="en-IN">
                    <a:noFill/>
                  </a:rPr>
                  <a:t> </a:t>
                </a:r>
              </a:p>
            </p:txBody>
          </p:sp>
        </mc:Fallback>
      </mc:AlternateContent>
    </p:spTree>
    <p:extLst>
      <p:ext uri="{BB962C8B-B14F-4D97-AF65-F5344CB8AC3E}">
        <p14:creationId xmlns:p14="http://schemas.microsoft.com/office/powerpoint/2010/main" val="40606514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711731"/>
            <a:ext cx="8229600" cy="528496"/>
          </a:xfrm>
        </p:spPr>
        <p:txBody>
          <a:bodyPr/>
          <a:lstStyle/>
          <a:p>
            <a:pPr algn="ctr"/>
            <a:r>
              <a:rPr lang="en-US" b="1" dirty="0"/>
              <a:t>Number of atoms in FCC unit cell</a:t>
            </a:r>
            <a:r>
              <a:rPr lang="en-IN" dirty="0"/>
              <a:t/>
            </a:r>
            <a:br>
              <a:rPr lang="en-IN" dirty="0"/>
            </a:br>
            <a:r>
              <a:rPr lang="en-IN" sz="2800" b="1" dirty="0" smtClean="0"/>
              <a:t/>
            </a:r>
            <a:br>
              <a:rPr lang="en-IN" sz="2800" b="1" dirty="0" smtClean="0"/>
            </a:br>
            <a:r>
              <a:rPr lang="en-IN" sz="2800" b="1" dirty="0"/>
              <a:t/>
            </a:r>
            <a:br>
              <a:rPr lang="en-IN" sz="2800" b="1" dirty="0"/>
            </a:br>
            <a:endParaRPr lang="en-IN" sz="2800" b="1"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401782" y="1572806"/>
                <a:ext cx="8229600" cy="858420"/>
              </a:xfrm>
            </p:spPr>
            <p:txBody>
              <a:bodyPr/>
              <a:lstStyle/>
              <a:p>
                <a:r>
                  <a:rPr lang="en-US" sz="2400" dirty="0"/>
                  <a:t>For the FCC crystal structure, there are eight corner atoms (</a:t>
                </a:r>
                <a:r>
                  <a:rPr lang="en-US" sz="2400" dirty="0" err="1"/>
                  <a:t>N</a:t>
                </a:r>
                <a:r>
                  <a:rPr lang="en-US" sz="2400" baseline="-25000" dirty="0" err="1"/>
                  <a:t>c</a:t>
                </a:r>
                <a:r>
                  <a:rPr lang="en-US" sz="2400" dirty="0"/>
                  <a:t> = 8), six face atoms (</a:t>
                </a:r>
                <a:r>
                  <a:rPr lang="en-US" sz="2400" dirty="0" err="1"/>
                  <a:t>N</a:t>
                </a:r>
                <a:r>
                  <a:rPr lang="en-US" sz="2400" baseline="-25000" dirty="0" err="1"/>
                  <a:t>f</a:t>
                </a:r>
                <a:r>
                  <a:rPr lang="en-US" sz="2400" dirty="0"/>
                  <a:t> = 6), and no interior atoms (N</a:t>
                </a:r>
                <a:r>
                  <a:rPr lang="en-US" sz="2400" baseline="-25000" dirty="0"/>
                  <a:t>i</a:t>
                </a:r>
                <a:r>
                  <a:rPr lang="en-US" sz="2400" dirty="0"/>
                  <a:t> = 0). Thus, from </a:t>
                </a:r>
                <a:r>
                  <a:rPr lang="en-US" sz="2400" dirty="0" smtClean="0"/>
                  <a:t>above Equation</a:t>
                </a:r>
              </a:p>
              <a:p>
                <a:endParaRPr lang="en-IN" sz="2400" dirty="0"/>
              </a:p>
              <a:p>
                <a:pPr/>
                <a14:m>
                  <m:oMathPara xmlns:m="http://schemas.openxmlformats.org/officeDocument/2006/math">
                    <m:oMathParaPr>
                      <m:jc m:val="centerGroup"/>
                    </m:oMathParaPr>
                    <m:oMath xmlns:m="http://schemas.openxmlformats.org/officeDocument/2006/math">
                      <m:r>
                        <a:rPr lang="en-US" sz="2400">
                          <a:latin typeface="Cambria Math" panose="02040503050406030204" pitchFamily="18" charset="0"/>
                        </a:rPr>
                        <m:t>𝑁</m:t>
                      </m:r>
                      <m:r>
                        <a:rPr lang="en-US" sz="2400">
                          <a:latin typeface="Cambria Math" panose="02040503050406030204" pitchFamily="18" charset="0"/>
                        </a:rPr>
                        <m:t>=0+</m:t>
                      </m:r>
                      <m:f>
                        <m:fPr>
                          <m:ctrlPr>
                            <a:rPr lang="en-IN" sz="2400" i="1">
                              <a:latin typeface="Cambria Math" panose="02040503050406030204" pitchFamily="18" charset="0"/>
                            </a:rPr>
                          </m:ctrlPr>
                        </m:fPr>
                        <m:num>
                          <m:r>
                            <a:rPr lang="en-US" sz="2400">
                              <a:latin typeface="Cambria Math" panose="02040503050406030204" pitchFamily="18" charset="0"/>
                            </a:rPr>
                            <m:t>6</m:t>
                          </m:r>
                        </m:num>
                        <m:den>
                          <m:r>
                            <a:rPr lang="en-US" sz="2400">
                              <a:latin typeface="Cambria Math" panose="02040503050406030204" pitchFamily="18" charset="0"/>
                            </a:rPr>
                            <m:t>2</m:t>
                          </m:r>
                        </m:den>
                      </m:f>
                      <m:r>
                        <a:rPr lang="en-US" sz="2400">
                          <a:latin typeface="Cambria Math" panose="02040503050406030204" pitchFamily="18" charset="0"/>
                        </a:rPr>
                        <m:t>+</m:t>
                      </m:r>
                      <m:f>
                        <m:fPr>
                          <m:ctrlPr>
                            <a:rPr lang="en-IN" sz="2400" i="1">
                              <a:latin typeface="Cambria Math" panose="02040503050406030204" pitchFamily="18" charset="0"/>
                            </a:rPr>
                          </m:ctrlPr>
                        </m:fPr>
                        <m:num>
                          <m:r>
                            <a:rPr lang="en-US" sz="2400">
                              <a:latin typeface="Cambria Math" panose="02040503050406030204" pitchFamily="18" charset="0"/>
                            </a:rPr>
                            <m:t>8</m:t>
                          </m:r>
                        </m:num>
                        <m:den>
                          <m:r>
                            <a:rPr lang="en-US" sz="2400">
                              <a:latin typeface="Cambria Math" panose="02040503050406030204" pitchFamily="18" charset="0"/>
                            </a:rPr>
                            <m:t>8</m:t>
                          </m:r>
                        </m:den>
                      </m:f>
                      <m:r>
                        <a:rPr lang="en-US" sz="2400">
                          <a:latin typeface="Cambria Math" panose="02040503050406030204" pitchFamily="18" charset="0"/>
                        </a:rPr>
                        <m:t>=4</m:t>
                      </m:r>
                    </m:oMath>
                  </m:oMathPara>
                </a14:m>
                <a:endParaRPr lang="en-IN" sz="2400" dirty="0" smtClean="0"/>
              </a:p>
              <a:p>
                <a:endParaRPr lang="en-IN" sz="2400" dirty="0"/>
              </a:p>
              <a:p>
                <a:r>
                  <a:rPr lang="en-US" sz="2400" dirty="0"/>
                  <a:t>or a total of four whole atoms may be assigned to a given unit cell. This is depicted in </a:t>
                </a:r>
                <a:r>
                  <a:rPr lang="en-US" sz="2400" dirty="0" smtClean="0"/>
                  <a:t>Figure, </a:t>
                </a:r>
                <a:r>
                  <a:rPr lang="en-US" sz="2400" dirty="0"/>
                  <a:t>where only sphere portions are represented within the confines of the cube.</a:t>
                </a:r>
                <a:endParaRPr lang="en-IN" sz="2400"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401782" y="1572806"/>
                <a:ext cx="8229600" cy="858420"/>
              </a:xfrm>
              <a:blipFill>
                <a:blip r:embed="rId2"/>
                <a:stretch>
                  <a:fillRect l="-1185" t="-13475" r="-1037" b="-289362"/>
                </a:stretch>
              </a:blipFill>
            </p:spPr>
            <p:txBody>
              <a:bodyPr/>
              <a:lstStyle/>
              <a:p>
                <a:r>
                  <a:rPr lang="en-IN">
                    <a:noFill/>
                  </a:rPr>
                  <a:t> </a:t>
                </a:r>
              </a:p>
            </p:txBody>
          </p:sp>
        </mc:Fallback>
      </mc:AlternateContent>
      <p:pic>
        <p:nvPicPr>
          <p:cNvPr id="4" name="Picture 3"/>
          <p:cNvPicPr/>
          <p:nvPr/>
        </p:nvPicPr>
        <p:blipFill rotWithShape="1">
          <a:blip r:embed="rId3"/>
          <a:srcRect l="11871" t="36676" r="69955" b="35043"/>
          <a:stretch/>
        </p:blipFill>
        <p:spPr bwMode="auto">
          <a:xfrm>
            <a:off x="6012873" y="4867564"/>
            <a:ext cx="1662545" cy="14039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248604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711731"/>
            <a:ext cx="8229600" cy="528496"/>
          </a:xfrm>
        </p:spPr>
        <p:txBody>
          <a:bodyPr/>
          <a:lstStyle/>
          <a:p>
            <a:pPr algn="ctr"/>
            <a:r>
              <a:rPr lang="en-US" b="1" dirty="0"/>
              <a:t>Coordination Number</a:t>
            </a:r>
            <a:r>
              <a:rPr lang="en-IN" dirty="0"/>
              <a:t/>
            </a:r>
            <a:br>
              <a:rPr lang="en-IN" dirty="0"/>
            </a:b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572806"/>
            <a:ext cx="8229600" cy="858420"/>
          </a:xfrm>
        </p:spPr>
        <p:txBody>
          <a:bodyPr/>
          <a:lstStyle/>
          <a:p>
            <a:r>
              <a:rPr lang="en-US" sz="2400" dirty="0"/>
              <a:t>Coordination Number is defined as number of nearest-neighbor or touching atoms. </a:t>
            </a:r>
            <a:endParaRPr lang="en-US" sz="2400" dirty="0" smtClean="0"/>
          </a:p>
          <a:p>
            <a:endParaRPr lang="en-US" sz="2400" dirty="0"/>
          </a:p>
          <a:p>
            <a:r>
              <a:rPr lang="en-US" sz="2400" dirty="0" smtClean="0"/>
              <a:t>For </a:t>
            </a:r>
            <a:r>
              <a:rPr lang="en-US" sz="2400" dirty="0"/>
              <a:t>face-centered </a:t>
            </a:r>
            <a:r>
              <a:rPr lang="en-US" sz="2400" dirty="0" smtClean="0"/>
              <a:t>cubic, </a:t>
            </a:r>
            <a:r>
              <a:rPr lang="en-US" sz="2400" dirty="0"/>
              <a:t>the coordination number is 12. </a:t>
            </a:r>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r>
              <a:rPr lang="en-US" sz="2400" dirty="0" smtClean="0"/>
              <a:t>the </a:t>
            </a:r>
            <a:r>
              <a:rPr lang="en-US" sz="2400" dirty="0"/>
              <a:t>front face atom has four corner nearest-neighbor atoms surrounding it, four face atoms that are in contact from behind, and four other equivalent face atoms residing in the next unit cell to the front (not shown).</a:t>
            </a:r>
            <a:endParaRPr lang="en-IN" sz="2400" dirty="0"/>
          </a:p>
          <a:p>
            <a:pPr algn="just"/>
            <a:endParaRPr lang="en-IN"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pic>
        <p:nvPicPr>
          <p:cNvPr id="4" name="Picture 3"/>
          <p:cNvPicPr/>
          <p:nvPr/>
        </p:nvPicPr>
        <p:blipFill rotWithShape="1">
          <a:blip r:embed="rId2"/>
          <a:srcRect l="11871" t="36676" r="69955" b="35043"/>
          <a:stretch/>
        </p:blipFill>
        <p:spPr bwMode="auto">
          <a:xfrm>
            <a:off x="3260436" y="3168073"/>
            <a:ext cx="2336800" cy="16994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901241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711731"/>
            <a:ext cx="8229600" cy="528496"/>
          </a:xfrm>
        </p:spPr>
        <p:txBody>
          <a:bodyPr/>
          <a:lstStyle/>
          <a:p>
            <a:pPr algn="ctr"/>
            <a:r>
              <a:rPr lang="en-US" b="1" dirty="0"/>
              <a:t>Historical Perspective </a:t>
            </a: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572806"/>
            <a:ext cx="8229600" cy="858420"/>
          </a:xfrm>
        </p:spPr>
        <p:txBody>
          <a:bodyPr/>
          <a:lstStyle/>
          <a:p>
            <a:r>
              <a:rPr lang="en-US" sz="2400" dirty="0" smtClean="0"/>
              <a:t>The </a:t>
            </a:r>
            <a:r>
              <a:rPr lang="en-US" sz="2400" dirty="0"/>
              <a:t>material possessions of our earliest ancestors were probably their tools and weapons. </a:t>
            </a:r>
            <a:endParaRPr lang="en-US" sz="2400" dirty="0" smtClean="0"/>
          </a:p>
          <a:p>
            <a:endParaRPr lang="en-US" sz="2400" dirty="0"/>
          </a:p>
          <a:p>
            <a:r>
              <a:rPr lang="en-US" sz="2400" dirty="0" smtClean="0"/>
              <a:t>In </a:t>
            </a:r>
            <a:r>
              <a:rPr lang="en-US" sz="2400" dirty="0"/>
              <a:t>fact, the most popular way of naming the era of early human civilization is in terms of the materials from which these tools and weapons were made. </a:t>
            </a:r>
            <a:endParaRPr lang="en-US" sz="2400" dirty="0" smtClean="0"/>
          </a:p>
          <a:p>
            <a:endParaRPr lang="en-US" sz="2400" dirty="0"/>
          </a:p>
          <a:p>
            <a:r>
              <a:rPr lang="en-US" sz="2400" dirty="0" smtClean="0"/>
              <a:t>The </a:t>
            </a:r>
            <a:r>
              <a:rPr lang="en-US" sz="2400" dirty="0"/>
              <a:t>Stone Age has been traced as far back as 2.5 million years ago when human ancestors, or hominids, chipped stones to form weapons for hunting. </a:t>
            </a:r>
            <a:endParaRPr lang="en-US" sz="2800" dirty="0" smtClean="0"/>
          </a:p>
          <a:p>
            <a:pPr algn="just"/>
            <a:endParaRPr lang="en-IN" b="0" i="0" dirty="0" smtClean="0"/>
          </a:p>
          <a:p>
            <a:pPr algn="just"/>
            <a:endParaRPr lang="en-IN"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spTree>
    <p:extLst>
      <p:ext uri="{BB962C8B-B14F-4D97-AF65-F5344CB8AC3E}">
        <p14:creationId xmlns:p14="http://schemas.microsoft.com/office/powerpoint/2010/main" val="36217135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877986"/>
            <a:ext cx="8229600" cy="528496"/>
          </a:xfrm>
        </p:spPr>
        <p:txBody>
          <a:bodyPr/>
          <a:lstStyle/>
          <a:p>
            <a:pPr algn="ctr"/>
            <a:r>
              <a:rPr lang="en-US" b="1" dirty="0"/>
              <a:t>Determination of FCC atomic radius Unit Cell Volume</a:t>
            </a: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549563" y="4943516"/>
            <a:ext cx="8229600" cy="858420"/>
          </a:xfrm>
        </p:spPr>
        <p:txBody>
          <a:bodyPr/>
          <a:lstStyle/>
          <a:p>
            <a:r>
              <a:rPr lang="en-US" sz="2400" dirty="0"/>
              <a:t>In the FCC unit cell illustrated, the atoms touch one another across a face-diagonal, the length of which is 4R. </a:t>
            </a:r>
            <a:endParaRPr lang="en-US" sz="2400" dirty="0" smtClean="0"/>
          </a:p>
          <a:p>
            <a:endParaRPr lang="en-US" sz="2400" dirty="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pic>
        <p:nvPicPr>
          <p:cNvPr id="4" name="Picture 3"/>
          <p:cNvPicPr/>
          <p:nvPr/>
        </p:nvPicPr>
        <p:blipFill rotWithShape="1">
          <a:blip r:embed="rId2"/>
          <a:srcRect l="53884" t="47011" r="27223" b="20679"/>
          <a:stretch/>
        </p:blipFill>
        <p:spPr bwMode="auto">
          <a:xfrm>
            <a:off x="2864714" y="2001089"/>
            <a:ext cx="3277468" cy="251549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515833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711731"/>
            <a:ext cx="8229600" cy="528496"/>
          </a:xfrm>
        </p:spPr>
        <p:txBody>
          <a:bodyPr/>
          <a:lstStyle/>
          <a:p>
            <a:pPr algn="ctr"/>
            <a:r>
              <a:rPr lang="en-IN" sz="2800" b="1" dirty="0" smtClean="0"/>
              <a:t/>
            </a:r>
            <a:br>
              <a:rPr lang="en-IN" sz="2800" b="1" dirty="0" smtClean="0"/>
            </a:br>
            <a:r>
              <a:rPr lang="en-IN" sz="2800" b="1" dirty="0"/>
              <a:t/>
            </a:r>
            <a:br>
              <a:rPr lang="en-IN" sz="2800" b="1" dirty="0"/>
            </a:br>
            <a:endParaRPr lang="en-IN" sz="2800" b="1"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401782" y="1572806"/>
                <a:ext cx="8229600" cy="858420"/>
              </a:xfrm>
            </p:spPr>
            <p:txBody>
              <a:bodyPr/>
              <a:lstStyle/>
              <a:p>
                <a:r>
                  <a:rPr lang="en-US" sz="2400" dirty="0"/>
                  <a:t>Because the unit cell is a cube, its volume is a</a:t>
                </a:r>
                <a:r>
                  <a:rPr lang="en-US" sz="2400" baseline="30000" dirty="0"/>
                  <a:t>3</a:t>
                </a:r>
                <a:r>
                  <a:rPr lang="en-US" sz="2400" dirty="0"/>
                  <a:t>, where a is the cell edge length. From the right triangle on the face,</a:t>
                </a:r>
              </a:p>
              <a:p>
                <a:endParaRPr lang="en-IN" sz="2400" dirty="0"/>
              </a:p>
              <a:p>
                <a:pPr algn="ctr"/>
                <a:r>
                  <a:rPr lang="en-US" sz="2400" dirty="0"/>
                  <a:t>                 </a:t>
                </a:r>
                <a14:m>
                  <m:oMath xmlns:m="http://schemas.openxmlformats.org/officeDocument/2006/math">
                    <m:sSup>
                      <m:sSupPr>
                        <m:ctrlPr>
                          <a:rPr lang="en-IN" sz="2400" i="1">
                            <a:latin typeface="Cambria Math" panose="02040503050406030204" pitchFamily="18" charset="0"/>
                          </a:rPr>
                        </m:ctrlPr>
                      </m:sSupPr>
                      <m:e>
                        <m:r>
                          <a:rPr lang="en-US" sz="2400">
                            <a:latin typeface="Cambria Math" panose="02040503050406030204" pitchFamily="18" charset="0"/>
                          </a:rPr>
                          <m:t>𝑎</m:t>
                        </m:r>
                      </m:e>
                      <m:sup>
                        <m:r>
                          <a:rPr lang="en-US" sz="2400">
                            <a:latin typeface="Cambria Math" panose="02040503050406030204" pitchFamily="18" charset="0"/>
                          </a:rPr>
                          <m:t>2</m:t>
                        </m:r>
                      </m:sup>
                    </m:sSup>
                    <m:r>
                      <a:rPr lang="en-US" sz="2400">
                        <a:latin typeface="Cambria Math" panose="02040503050406030204" pitchFamily="18" charset="0"/>
                      </a:rPr>
                      <m:t>+</m:t>
                    </m:r>
                    <m:sSup>
                      <m:sSupPr>
                        <m:ctrlPr>
                          <a:rPr lang="en-IN" sz="2400" i="1">
                            <a:latin typeface="Cambria Math" panose="02040503050406030204" pitchFamily="18" charset="0"/>
                          </a:rPr>
                        </m:ctrlPr>
                      </m:sSupPr>
                      <m:e>
                        <m:r>
                          <a:rPr lang="en-US" sz="2400">
                            <a:latin typeface="Cambria Math" panose="02040503050406030204" pitchFamily="18" charset="0"/>
                          </a:rPr>
                          <m:t>𝑎</m:t>
                        </m:r>
                      </m:e>
                      <m:sup>
                        <m:r>
                          <a:rPr lang="en-US" sz="2400">
                            <a:latin typeface="Cambria Math" panose="02040503050406030204" pitchFamily="18" charset="0"/>
                          </a:rPr>
                          <m:t>2</m:t>
                        </m:r>
                      </m:sup>
                    </m:sSup>
                    <m:r>
                      <a:rPr lang="en-US" sz="2400">
                        <a:latin typeface="Cambria Math" panose="02040503050406030204" pitchFamily="18" charset="0"/>
                      </a:rPr>
                      <m:t>=</m:t>
                    </m:r>
                    <m:sSup>
                      <m:sSupPr>
                        <m:ctrlPr>
                          <a:rPr lang="en-IN" sz="2400" i="1">
                            <a:latin typeface="Cambria Math" panose="02040503050406030204" pitchFamily="18" charset="0"/>
                          </a:rPr>
                        </m:ctrlPr>
                      </m:sSupPr>
                      <m:e>
                        <m:r>
                          <a:rPr lang="en-US" sz="2400">
                            <a:latin typeface="Cambria Math" panose="02040503050406030204" pitchFamily="18" charset="0"/>
                          </a:rPr>
                          <m:t>(4</m:t>
                        </m:r>
                        <m:r>
                          <a:rPr lang="en-US" sz="2400">
                            <a:latin typeface="Cambria Math" panose="02040503050406030204" pitchFamily="18" charset="0"/>
                          </a:rPr>
                          <m:t>𝑅</m:t>
                        </m:r>
                        <m:r>
                          <a:rPr lang="en-US" sz="2400">
                            <a:latin typeface="Cambria Math" panose="02040503050406030204" pitchFamily="18" charset="0"/>
                          </a:rPr>
                          <m:t>)</m:t>
                        </m:r>
                      </m:e>
                      <m:sup>
                        <m:r>
                          <a:rPr lang="en-US" sz="2400">
                            <a:latin typeface="Cambria Math" panose="02040503050406030204" pitchFamily="18" charset="0"/>
                          </a:rPr>
                          <m:t>2</m:t>
                        </m:r>
                      </m:sup>
                    </m:sSup>
                  </m:oMath>
                </a14:m>
                <a:r>
                  <a:rPr lang="en-US" sz="2400" dirty="0"/>
                  <a:t>      </a:t>
                </a:r>
                <a:endParaRPr lang="en-US" sz="2400" dirty="0" smtClean="0"/>
              </a:p>
              <a:p>
                <a:pPr algn="ctr"/>
                <a:r>
                  <a:rPr lang="en-US" sz="2400" dirty="0" smtClean="0"/>
                  <a:t>               </a:t>
                </a:r>
                <a:endParaRPr lang="en-IN" sz="2400" dirty="0"/>
              </a:p>
              <a:p>
                <a:r>
                  <a:rPr lang="en-US" sz="2400" dirty="0"/>
                  <a:t>or, solving for a</a:t>
                </a:r>
                <a:r>
                  <a:rPr lang="en-US" sz="2400" dirty="0" smtClean="0"/>
                  <a:t>,</a:t>
                </a:r>
              </a:p>
              <a:p>
                <a:endParaRPr lang="en-US" sz="2400" dirty="0"/>
              </a:p>
              <a:p>
                <a:pPr algn="ctr"/>
                <a:r>
                  <a:rPr lang="en-US" sz="2400" dirty="0"/>
                  <a:t>                      </a:t>
                </a:r>
                <a14:m>
                  <m:oMath xmlns:m="http://schemas.openxmlformats.org/officeDocument/2006/math">
                    <m:r>
                      <a:rPr lang="en-US" sz="2400">
                        <a:latin typeface="Cambria Math" panose="02040503050406030204" pitchFamily="18" charset="0"/>
                      </a:rPr>
                      <m:t>𝑎</m:t>
                    </m:r>
                    <m:r>
                      <a:rPr lang="en-US" sz="2400">
                        <a:latin typeface="Cambria Math" panose="02040503050406030204" pitchFamily="18" charset="0"/>
                      </a:rPr>
                      <m:t>=</m:t>
                    </m:r>
                    <m:r>
                      <a:rPr lang="en-US" sz="2400">
                        <a:latin typeface="Cambria Math" panose="02040503050406030204" pitchFamily="18" charset="0"/>
                      </a:rPr>
                      <m:t>𝑅</m:t>
                    </m:r>
                    <m:rad>
                      <m:radPr>
                        <m:degHide m:val="on"/>
                        <m:ctrlPr>
                          <a:rPr lang="en-IN" sz="2400" i="1">
                            <a:latin typeface="Cambria Math" panose="02040503050406030204" pitchFamily="18" charset="0"/>
                          </a:rPr>
                        </m:ctrlPr>
                      </m:radPr>
                      <m:deg/>
                      <m:e>
                        <m:r>
                          <a:rPr lang="en-US" sz="2400">
                            <a:latin typeface="Cambria Math" panose="02040503050406030204" pitchFamily="18" charset="0"/>
                          </a:rPr>
                          <m:t>2</m:t>
                        </m:r>
                      </m:e>
                    </m:rad>
                  </m:oMath>
                </a14:m>
                <a:r>
                  <a:rPr lang="en-US" sz="2400" dirty="0"/>
                  <a:t> </a:t>
                </a:r>
                <a:endParaRPr lang="en-US" sz="2400" dirty="0" smtClean="0"/>
              </a:p>
              <a:p>
                <a:pPr algn="ctr"/>
                <a:endParaRPr lang="en-US" sz="2400" b="0" i="0" dirty="0"/>
              </a:p>
              <a:p>
                <a:r>
                  <a:rPr lang="en-US" sz="2400" dirty="0"/>
                  <a:t>The FCC unit cell volume V</a:t>
                </a:r>
                <a:r>
                  <a:rPr lang="en-US" sz="2400" baseline="-25000" dirty="0"/>
                  <a:t>C</a:t>
                </a:r>
                <a:r>
                  <a:rPr lang="en-US" sz="2400" dirty="0"/>
                  <a:t> may be computed </a:t>
                </a:r>
                <a:r>
                  <a:rPr lang="en-US" sz="2400" dirty="0" smtClean="0"/>
                  <a:t>from</a:t>
                </a:r>
              </a:p>
              <a:p>
                <a:endParaRPr lang="en-IN" sz="2400" dirty="0"/>
              </a:p>
              <a:p>
                <a:r>
                  <a:rPr lang="en-US" sz="2400" dirty="0"/>
                  <a:t>     </a:t>
                </a:r>
                <a14:m>
                  <m:oMath xmlns:m="http://schemas.openxmlformats.org/officeDocument/2006/math">
                    <m:r>
                      <a:rPr lang="en-US" sz="2400">
                        <a:latin typeface="Cambria Math" panose="02040503050406030204" pitchFamily="18" charset="0"/>
                      </a:rPr>
                      <m:t>  </m:t>
                    </m:r>
                    <m:sSub>
                      <m:sSubPr>
                        <m:ctrlPr>
                          <a:rPr lang="en-IN" sz="2400" i="1">
                            <a:latin typeface="Cambria Math" panose="02040503050406030204" pitchFamily="18" charset="0"/>
                          </a:rPr>
                        </m:ctrlPr>
                      </m:sSubPr>
                      <m:e>
                        <m:r>
                          <a:rPr lang="en-US" sz="2400">
                            <a:latin typeface="Cambria Math" panose="02040503050406030204" pitchFamily="18" charset="0"/>
                          </a:rPr>
                          <m:t>𝑉</m:t>
                        </m:r>
                      </m:e>
                      <m:sub>
                        <m:r>
                          <a:rPr lang="en-US" sz="2400">
                            <a:latin typeface="Cambria Math" panose="02040503050406030204" pitchFamily="18" charset="0"/>
                          </a:rPr>
                          <m:t>𝐶</m:t>
                        </m:r>
                      </m:sub>
                    </m:sSub>
                    <m:r>
                      <a:rPr lang="en-US" sz="2400">
                        <a:latin typeface="Cambria Math" panose="02040503050406030204" pitchFamily="18" charset="0"/>
                      </a:rPr>
                      <m:t>=</m:t>
                    </m:r>
                    <m:sSup>
                      <m:sSupPr>
                        <m:ctrlPr>
                          <a:rPr lang="en-IN" sz="2400" i="1">
                            <a:latin typeface="Cambria Math" panose="02040503050406030204" pitchFamily="18" charset="0"/>
                          </a:rPr>
                        </m:ctrlPr>
                      </m:sSupPr>
                      <m:e>
                        <m:r>
                          <a:rPr lang="en-US" sz="2400">
                            <a:latin typeface="Cambria Math" panose="02040503050406030204" pitchFamily="18" charset="0"/>
                          </a:rPr>
                          <m:t>𝑎</m:t>
                        </m:r>
                      </m:e>
                      <m:sup>
                        <m:r>
                          <a:rPr lang="en-US" sz="2400">
                            <a:latin typeface="Cambria Math" panose="02040503050406030204" pitchFamily="18" charset="0"/>
                          </a:rPr>
                          <m:t>3</m:t>
                        </m:r>
                      </m:sup>
                    </m:sSup>
                    <m:r>
                      <a:rPr lang="en-US" sz="2400">
                        <a:latin typeface="Cambria Math" panose="02040503050406030204" pitchFamily="18" charset="0"/>
                      </a:rPr>
                      <m:t>=</m:t>
                    </m:r>
                    <m:sSup>
                      <m:sSupPr>
                        <m:ctrlPr>
                          <a:rPr lang="en-IN" sz="2400" i="1">
                            <a:latin typeface="Cambria Math" panose="02040503050406030204" pitchFamily="18" charset="0"/>
                          </a:rPr>
                        </m:ctrlPr>
                      </m:sSupPr>
                      <m:e>
                        <m:r>
                          <a:rPr lang="en-US" sz="2400">
                            <a:latin typeface="Cambria Math" panose="02040503050406030204" pitchFamily="18" charset="0"/>
                          </a:rPr>
                          <m:t>(2</m:t>
                        </m:r>
                        <m:r>
                          <a:rPr lang="en-US" sz="2400">
                            <a:latin typeface="Cambria Math" panose="02040503050406030204" pitchFamily="18" charset="0"/>
                          </a:rPr>
                          <m:t>𝑅</m:t>
                        </m:r>
                        <m:rad>
                          <m:radPr>
                            <m:degHide m:val="on"/>
                            <m:ctrlPr>
                              <a:rPr lang="en-IN" sz="2400" i="1">
                                <a:latin typeface="Cambria Math" panose="02040503050406030204" pitchFamily="18" charset="0"/>
                              </a:rPr>
                            </m:ctrlPr>
                          </m:radPr>
                          <m:deg/>
                          <m:e>
                            <m:r>
                              <a:rPr lang="en-US" sz="2400">
                                <a:latin typeface="Cambria Math" panose="02040503050406030204" pitchFamily="18" charset="0"/>
                              </a:rPr>
                              <m:t>2</m:t>
                            </m:r>
                          </m:e>
                        </m:rad>
                        <m:r>
                          <a:rPr lang="en-US" sz="2400">
                            <a:latin typeface="Cambria Math" panose="02040503050406030204" pitchFamily="18" charset="0"/>
                          </a:rPr>
                          <m:t>)</m:t>
                        </m:r>
                      </m:e>
                      <m:sup>
                        <m:r>
                          <a:rPr lang="en-US" sz="2400">
                            <a:latin typeface="Cambria Math" panose="02040503050406030204" pitchFamily="18" charset="0"/>
                          </a:rPr>
                          <m:t>3</m:t>
                        </m:r>
                      </m:sup>
                    </m:sSup>
                    <m:r>
                      <a:rPr lang="en-US" sz="2400">
                        <a:latin typeface="Cambria Math" panose="02040503050406030204" pitchFamily="18" charset="0"/>
                      </a:rPr>
                      <m:t>=</m:t>
                    </m:r>
                    <m:sSup>
                      <m:sSupPr>
                        <m:ctrlPr>
                          <a:rPr lang="en-IN" sz="2400" i="1">
                            <a:latin typeface="Cambria Math" panose="02040503050406030204" pitchFamily="18" charset="0"/>
                          </a:rPr>
                        </m:ctrlPr>
                      </m:sSupPr>
                      <m:e>
                        <m:r>
                          <a:rPr lang="en-US" sz="2400">
                            <a:latin typeface="Cambria Math" panose="02040503050406030204" pitchFamily="18" charset="0"/>
                          </a:rPr>
                          <m:t>16</m:t>
                        </m:r>
                        <m:r>
                          <a:rPr lang="en-US" sz="2400">
                            <a:latin typeface="Cambria Math" panose="02040503050406030204" pitchFamily="18" charset="0"/>
                          </a:rPr>
                          <m:t>𝑅</m:t>
                        </m:r>
                      </m:e>
                      <m:sup>
                        <m:r>
                          <a:rPr lang="en-US" sz="2400">
                            <a:latin typeface="Cambria Math" panose="02040503050406030204" pitchFamily="18" charset="0"/>
                          </a:rPr>
                          <m:t>3</m:t>
                        </m:r>
                      </m:sup>
                    </m:sSup>
                    <m:rad>
                      <m:radPr>
                        <m:degHide m:val="on"/>
                        <m:ctrlPr>
                          <a:rPr lang="en-IN" sz="2400" i="1">
                            <a:latin typeface="Cambria Math" panose="02040503050406030204" pitchFamily="18" charset="0"/>
                          </a:rPr>
                        </m:ctrlPr>
                      </m:radPr>
                      <m:deg/>
                      <m:e>
                        <m:r>
                          <a:rPr lang="en-US" sz="2400">
                            <a:latin typeface="Cambria Math" panose="02040503050406030204" pitchFamily="18" charset="0"/>
                          </a:rPr>
                          <m:t>2</m:t>
                        </m:r>
                      </m:e>
                    </m:rad>
                  </m:oMath>
                </a14:m>
                <a:r>
                  <a:rPr lang="en-US" sz="2400" dirty="0"/>
                  <a:t> </a:t>
                </a:r>
                <a:endParaRPr lang="en-IN" sz="2800" b="0" i="0" dirty="0"/>
              </a:p>
              <a:p>
                <a:pPr algn="just"/>
                <a:endParaRPr lang="en-IN" sz="2400"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401782" y="1572806"/>
                <a:ext cx="8229600" cy="858420"/>
              </a:xfrm>
              <a:blipFill>
                <a:blip r:embed="rId2"/>
                <a:stretch>
                  <a:fillRect l="-1185" t="-13475" b="-406383"/>
                </a:stretch>
              </a:blipFill>
            </p:spPr>
            <p:txBody>
              <a:bodyPr/>
              <a:lstStyle/>
              <a:p>
                <a:r>
                  <a:rPr lang="en-IN">
                    <a:noFill/>
                  </a:rPr>
                  <a:t> </a:t>
                </a:r>
              </a:p>
            </p:txBody>
          </p:sp>
        </mc:Fallback>
      </mc:AlternateContent>
    </p:spTree>
    <p:extLst>
      <p:ext uri="{BB962C8B-B14F-4D97-AF65-F5344CB8AC3E}">
        <p14:creationId xmlns:p14="http://schemas.microsoft.com/office/powerpoint/2010/main" val="19899603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711731"/>
            <a:ext cx="8229600" cy="528496"/>
          </a:xfrm>
        </p:spPr>
        <p:txBody>
          <a:bodyPr/>
          <a:lstStyle/>
          <a:p>
            <a:pPr algn="ctr"/>
            <a:r>
              <a:rPr lang="en-US" b="1" dirty="0"/>
              <a:t>Atomic Packing Factor for FCC</a:t>
            </a:r>
            <a:r>
              <a:rPr lang="en-IN" dirty="0"/>
              <a:t/>
            </a:r>
            <a:br>
              <a:rPr lang="en-IN" dirty="0"/>
            </a:br>
            <a:r>
              <a:rPr lang="en-IN" sz="2800" b="1" dirty="0" smtClean="0"/>
              <a:t/>
            </a:r>
            <a:br>
              <a:rPr lang="en-IN" sz="2800" b="1" dirty="0" smtClean="0"/>
            </a:br>
            <a:r>
              <a:rPr lang="en-IN" sz="2800" b="1" dirty="0"/>
              <a:t/>
            </a:r>
            <a:br>
              <a:rPr lang="en-IN" sz="2800" b="1" dirty="0"/>
            </a:br>
            <a:endParaRPr lang="en-IN" sz="2800" b="1"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401782" y="1868370"/>
                <a:ext cx="8229600" cy="858420"/>
              </a:xfrm>
            </p:spPr>
            <p:txBody>
              <a:bodyPr/>
              <a:lstStyle/>
              <a:p>
                <a:r>
                  <a:rPr lang="en-US" sz="2400" dirty="0"/>
                  <a:t>The APF is defined as the fraction of solid sphere volume in a unit cell, </a:t>
                </a:r>
                <a:r>
                  <a:rPr lang="en-US" sz="2400" dirty="0" smtClean="0"/>
                  <a:t>or</a:t>
                </a:r>
              </a:p>
              <a:p>
                <a:endParaRPr lang="en-IN" sz="2400" dirty="0"/>
              </a:p>
              <a:p>
                <a14:m>
                  <m:oMath xmlns:m="http://schemas.openxmlformats.org/officeDocument/2006/math">
                    <m:r>
                      <a:rPr lang="en-US" sz="2400">
                        <a:latin typeface="Cambria Math" panose="02040503050406030204" pitchFamily="18" charset="0"/>
                      </a:rPr>
                      <m:t>𝐴𝑡𝑜𝑚𝑖𝑐</m:t>
                    </m:r>
                    <m:r>
                      <a:rPr lang="en-US" sz="2400">
                        <a:latin typeface="Cambria Math" panose="02040503050406030204" pitchFamily="18" charset="0"/>
                      </a:rPr>
                      <m:t> </m:t>
                    </m:r>
                    <m:r>
                      <a:rPr lang="en-US" sz="2400">
                        <a:latin typeface="Cambria Math" panose="02040503050406030204" pitchFamily="18" charset="0"/>
                      </a:rPr>
                      <m:t>𝑃𝑎𝑐𝑘𝑖𝑛𝑔</m:t>
                    </m:r>
                    <m:r>
                      <a:rPr lang="en-US" sz="2400">
                        <a:latin typeface="Cambria Math" panose="02040503050406030204" pitchFamily="18" charset="0"/>
                      </a:rPr>
                      <m:t> </m:t>
                    </m:r>
                    <m:r>
                      <a:rPr lang="en-US" sz="2400">
                        <a:latin typeface="Cambria Math" panose="02040503050406030204" pitchFamily="18" charset="0"/>
                      </a:rPr>
                      <m:t>𝐹𝑎𝑐𝑡𝑜𝑟</m:t>
                    </m:r>
                    <m:r>
                      <a:rPr lang="en-US" sz="2400">
                        <a:latin typeface="Cambria Math" panose="02040503050406030204" pitchFamily="18" charset="0"/>
                      </a:rPr>
                      <m:t>=</m:t>
                    </m:r>
                    <m:f>
                      <m:fPr>
                        <m:ctrlPr>
                          <a:rPr lang="en-IN" sz="2400" i="1">
                            <a:latin typeface="Cambria Math" panose="02040503050406030204" pitchFamily="18" charset="0"/>
                          </a:rPr>
                        </m:ctrlPr>
                      </m:fPr>
                      <m:num>
                        <m:r>
                          <a:rPr lang="en-US" sz="2400">
                            <a:latin typeface="Cambria Math" panose="02040503050406030204" pitchFamily="18" charset="0"/>
                          </a:rPr>
                          <m:t>𝑣𝑜𝑙𝑢𝑚𝑒</m:t>
                        </m:r>
                        <m:r>
                          <a:rPr lang="en-US" sz="2400">
                            <a:latin typeface="Cambria Math" panose="02040503050406030204" pitchFamily="18" charset="0"/>
                          </a:rPr>
                          <m:t> </m:t>
                        </m:r>
                        <m:r>
                          <a:rPr lang="en-US" sz="2400">
                            <a:latin typeface="Cambria Math" panose="02040503050406030204" pitchFamily="18" charset="0"/>
                          </a:rPr>
                          <m:t>𝑜𝑓</m:t>
                        </m:r>
                        <m:r>
                          <a:rPr lang="en-US" sz="2400">
                            <a:latin typeface="Cambria Math" panose="02040503050406030204" pitchFamily="18" charset="0"/>
                          </a:rPr>
                          <m:t> </m:t>
                        </m:r>
                        <m:r>
                          <a:rPr lang="en-US" sz="2400">
                            <a:latin typeface="Cambria Math" panose="02040503050406030204" pitchFamily="18" charset="0"/>
                          </a:rPr>
                          <m:t>𝑎𝑡𝑜𝑚𝑠</m:t>
                        </m:r>
                        <m:r>
                          <a:rPr lang="en-US" sz="2400">
                            <a:latin typeface="Cambria Math" panose="02040503050406030204" pitchFamily="18" charset="0"/>
                          </a:rPr>
                          <m:t> </m:t>
                        </m:r>
                        <m:r>
                          <a:rPr lang="en-US" sz="2400">
                            <a:latin typeface="Cambria Math" panose="02040503050406030204" pitchFamily="18" charset="0"/>
                          </a:rPr>
                          <m:t>𝑖𝑛</m:t>
                        </m:r>
                        <m:r>
                          <a:rPr lang="en-US" sz="2400">
                            <a:latin typeface="Cambria Math" panose="02040503050406030204" pitchFamily="18" charset="0"/>
                          </a:rPr>
                          <m:t> </m:t>
                        </m:r>
                        <m:r>
                          <a:rPr lang="en-US" sz="2400">
                            <a:latin typeface="Cambria Math" panose="02040503050406030204" pitchFamily="18" charset="0"/>
                          </a:rPr>
                          <m:t>𝑎</m:t>
                        </m:r>
                        <m:r>
                          <a:rPr lang="en-US" sz="2400">
                            <a:latin typeface="Cambria Math" panose="02040503050406030204" pitchFamily="18" charset="0"/>
                          </a:rPr>
                          <m:t> </m:t>
                        </m:r>
                        <m:r>
                          <a:rPr lang="en-US" sz="2400">
                            <a:latin typeface="Cambria Math" panose="02040503050406030204" pitchFamily="18" charset="0"/>
                          </a:rPr>
                          <m:t>𝑢𝑛𝑖𝑡</m:t>
                        </m:r>
                        <m:r>
                          <a:rPr lang="en-US" sz="2400">
                            <a:latin typeface="Cambria Math" panose="02040503050406030204" pitchFamily="18" charset="0"/>
                          </a:rPr>
                          <m:t> </m:t>
                        </m:r>
                        <m:r>
                          <a:rPr lang="en-US" sz="2400">
                            <a:latin typeface="Cambria Math" panose="02040503050406030204" pitchFamily="18" charset="0"/>
                          </a:rPr>
                          <m:t>𝑐𝑒𝑙𝑙</m:t>
                        </m:r>
                      </m:num>
                      <m:den>
                        <m:r>
                          <a:rPr lang="en-US" sz="2400">
                            <a:latin typeface="Cambria Math" panose="02040503050406030204" pitchFamily="18" charset="0"/>
                          </a:rPr>
                          <m:t>𝑡𝑜𝑡𝑎𝑙</m:t>
                        </m:r>
                        <m:r>
                          <a:rPr lang="en-US" sz="2400">
                            <a:latin typeface="Cambria Math" panose="02040503050406030204" pitchFamily="18" charset="0"/>
                          </a:rPr>
                          <m:t> </m:t>
                        </m:r>
                        <m:r>
                          <a:rPr lang="en-US" sz="2400">
                            <a:latin typeface="Cambria Math" panose="02040503050406030204" pitchFamily="18" charset="0"/>
                          </a:rPr>
                          <m:t>𝑢𝑛𝑖𝑡</m:t>
                        </m:r>
                        <m:r>
                          <a:rPr lang="en-US" sz="2400">
                            <a:latin typeface="Cambria Math" panose="02040503050406030204" pitchFamily="18" charset="0"/>
                          </a:rPr>
                          <m:t> </m:t>
                        </m:r>
                        <m:r>
                          <a:rPr lang="en-US" sz="2400">
                            <a:latin typeface="Cambria Math" panose="02040503050406030204" pitchFamily="18" charset="0"/>
                          </a:rPr>
                          <m:t>𝑐𝑒𝑙𝑙</m:t>
                        </m:r>
                        <m:r>
                          <a:rPr lang="en-US" sz="2400">
                            <a:latin typeface="Cambria Math" panose="02040503050406030204" pitchFamily="18" charset="0"/>
                          </a:rPr>
                          <m:t> </m:t>
                        </m:r>
                        <m:r>
                          <a:rPr lang="en-US" sz="2400">
                            <a:latin typeface="Cambria Math" panose="02040503050406030204" pitchFamily="18" charset="0"/>
                          </a:rPr>
                          <m:t>𝑣𝑜𝑙𝑢𝑚𝑒</m:t>
                        </m:r>
                      </m:den>
                    </m:f>
                    <m:r>
                      <a:rPr lang="en-US" sz="2400">
                        <a:latin typeface="Cambria Math" panose="02040503050406030204" pitchFamily="18" charset="0"/>
                      </a:rPr>
                      <m:t>=</m:t>
                    </m:r>
                    <m:f>
                      <m:fPr>
                        <m:ctrlPr>
                          <a:rPr lang="en-IN" sz="2400" i="1">
                            <a:latin typeface="Cambria Math" panose="02040503050406030204" pitchFamily="18" charset="0"/>
                          </a:rPr>
                        </m:ctrlPr>
                      </m:fPr>
                      <m:num>
                        <m:sSub>
                          <m:sSubPr>
                            <m:ctrlPr>
                              <a:rPr lang="en-IN" sz="2400" i="1">
                                <a:latin typeface="Cambria Math" panose="02040503050406030204" pitchFamily="18" charset="0"/>
                              </a:rPr>
                            </m:ctrlPr>
                          </m:sSubPr>
                          <m:e>
                            <m:r>
                              <a:rPr lang="en-US" sz="2400">
                                <a:latin typeface="Cambria Math" panose="02040503050406030204" pitchFamily="18" charset="0"/>
                              </a:rPr>
                              <m:t>𝑉</m:t>
                            </m:r>
                          </m:e>
                          <m:sub>
                            <m:r>
                              <a:rPr lang="en-US" sz="2400">
                                <a:latin typeface="Cambria Math" panose="02040503050406030204" pitchFamily="18" charset="0"/>
                              </a:rPr>
                              <m:t>𝑆</m:t>
                            </m:r>
                          </m:sub>
                        </m:sSub>
                      </m:num>
                      <m:den>
                        <m:sSub>
                          <m:sSubPr>
                            <m:ctrlPr>
                              <a:rPr lang="en-IN" sz="2400" i="1">
                                <a:latin typeface="Cambria Math" panose="02040503050406030204" pitchFamily="18" charset="0"/>
                              </a:rPr>
                            </m:ctrlPr>
                          </m:sSubPr>
                          <m:e>
                            <m:r>
                              <a:rPr lang="en-US" sz="2400">
                                <a:latin typeface="Cambria Math" panose="02040503050406030204" pitchFamily="18" charset="0"/>
                              </a:rPr>
                              <m:t>𝑉</m:t>
                            </m:r>
                          </m:e>
                          <m:sub>
                            <m:r>
                              <a:rPr lang="en-US" sz="2400">
                                <a:latin typeface="Cambria Math" panose="02040503050406030204" pitchFamily="18" charset="0"/>
                              </a:rPr>
                              <m:t>𝐶</m:t>
                            </m:r>
                          </m:sub>
                        </m:sSub>
                      </m:den>
                    </m:f>
                  </m:oMath>
                </a14:m>
                <a:r>
                  <a:rPr lang="en-US" sz="2400" dirty="0"/>
                  <a:t>        </a:t>
                </a:r>
              </a:p>
              <a:p>
                <a:endParaRPr lang="en-IN" sz="2400" dirty="0"/>
              </a:p>
              <a:p>
                <a:r>
                  <a:rPr lang="en-US" sz="2400" dirty="0"/>
                  <a:t>Both the total atom and unit cell volumes may be calculated in terms of the atomic radius R. </a:t>
                </a:r>
                <a:endParaRPr lang="en-IN" sz="2400"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401782" y="1868370"/>
                <a:ext cx="8229600" cy="858420"/>
              </a:xfrm>
              <a:blipFill>
                <a:blip r:embed="rId2"/>
                <a:stretch>
                  <a:fillRect l="-1185" t="-13475" b="-224823"/>
                </a:stretch>
              </a:blipFill>
            </p:spPr>
            <p:txBody>
              <a:bodyPr/>
              <a:lstStyle/>
              <a:p>
                <a:r>
                  <a:rPr lang="en-IN">
                    <a:noFill/>
                  </a:rPr>
                  <a:t> </a:t>
                </a:r>
              </a:p>
            </p:txBody>
          </p:sp>
        </mc:Fallback>
      </mc:AlternateContent>
    </p:spTree>
    <p:extLst>
      <p:ext uri="{BB962C8B-B14F-4D97-AF65-F5344CB8AC3E}">
        <p14:creationId xmlns:p14="http://schemas.microsoft.com/office/powerpoint/2010/main" val="16347183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711731"/>
            <a:ext cx="8229600" cy="528496"/>
          </a:xfrm>
        </p:spPr>
        <p:txBody>
          <a:bodyPr/>
          <a:lstStyle/>
          <a:p>
            <a:pPr algn="ctr"/>
            <a:r>
              <a:rPr lang="en-IN" sz="2800" b="1" dirty="0" smtClean="0"/>
              <a:t/>
            </a:r>
            <a:br>
              <a:rPr lang="en-IN" sz="2800" b="1" dirty="0" smtClean="0"/>
            </a:br>
            <a:r>
              <a:rPr lang="en-IN" sz="2800" b="1" dirty="0"/>
              <a:t/>
            </a:r>
            <a:br>
              <a:rPr lang="en-IN" sz="2800" b="1" dirty="0"/>
            </a:br>
            <a:endParaRPr lang="en-IN" sz="2800" b="1"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401782" y="1572806"/>
                <a:ext cx="8229600" cy="858420"/>
              </a:xfrm>
            </p:spPr>
            <p:txBody>
              <a:bodyPr/>
              <a:lstStyle/>
              <a:p>
                <a:r>
                  <a:rPr lang="en-US" sz="2400" dirty="0" smtClean="0"/>
                  <a:t>The volume for a sphere is </a:t>
                </a:r>
                <a14:m>
                  <m:oMath xmlns:m="http://schemas.openxmlformats.org/officeDocument/2006/math">
                    <m:r>
                      <a:rPr lang="en-IN" sz="2400" b="0" i="1" smtClean="0">
                        <a:latin typeface="Cambria Math" panose="02040503050406030204" pitchFamily="18" charset="0"/>
                      </a:rPr>
                      <m:t>4/3</m:t>
                    </m:r>
                    <m:sSup>
                      <m:sSupPr>
                        <m:ctrlPr>
                          <a:rPr lang="en-IN" sz="2400" i="1">
                            <a:latin typeface="Cambria Math" panose="02040503050406030204" pitchFamily="18" charset="0"/>
                          </a:rPr>
                        </m:ctrlPr>
                      </m:sSupPr>
                      <m:e>
                        <m:r>
                          <a:rPr lang="en-US" sz="2400">
                            <a:latin typeface="Cambria Math" panose="02040503050406030204" pitchFamily="18" charset="0"/>
                          </a:rPr>
                          <m:t>𝜋</m:t>
                        </m:r>
                        <m:r>
                          <a:rPr lang="en-US" sz="2400">
                            <a:latin typeface="Cambria Math" panose="02040503050406030204" pitchFamily="18" charset="0"/>
                          </a:rPr>
                          <m:t>𝑅</m:t>
                        </m:r>
                      </m:e>
                      <m:sup>
                        <m:r>
                          <a:rPr lang="en-US" sz="2400">
                            <a:latin typeface="Cambria Math" panose="02040503050406030204" pitchFamily="18" charset="0"/>
                          </a:rPr>
                          <m:t>3</m:t>
                        </m:r>
                      </m:sup>
                    </m:sSup>
                    <m:r>
                      <a:rPr lang="en-US" sz="2400">
                        <a:latin typeface="Cambria Math" panose="02040503050406030204" pitchFamily="18" charset="0"/>
                      </a:rPr>
                      <m:t> </m:t>
                    </m:r>
                  </m:oMath>
                </a14:m>
                <a:r>
                  <a:rPr lang="en-US" sz="2400" dirty="0"/>
                  <a:t>and because there are four atoms per FCC unit cell, the total FCC atom (or sphere) volume </a:t>
                </a:r>
                <a:r>
                  <a:rPr lang="en-US" sz="2400" dirty="0" smtClean="0"/>
                  <a:t>is</a:t>
                </a:r>
              </a:p>
              <a:p>
                <a:endParaRPr lang="en-IN" sz="2400" dirty="0"/>
              </a:p>
              <a:p>
                <a:pPr/>
                <a14:m>
                  <m:oMathPara xmlns:m="http://schemas.openxmlformats.org/officeDocument/2006/math">
                    <m:oMathParaPr>
                      <m:jc m:val="centerGroup"/>
                    </m:oMathParaPr>
                    <m:oMath xmlns:m="http://schemas.openxmlformats.org/officeDocument/2006/math">
                      <m:sSub>
                        <m:sSubPr>
                          <m:ctrlPr>
                            <a:rPr lang="en-IN" sz="2400" i="1">
                              <a:latin typeface="Cambria Math" panose="02040503050406030204" pitchFamily="18" charset="0"/>
                            </a:rPr>
                          </m:ctrlPr>
                        </m:sSubPr>
                        <m:e>
                          <m:r>
                            <a:rPr lang="en-US" sz="2400">
                              <a:latin typeface="Cambria Math" panose="02040503050406030204" pitchFamily="18" charset="0"/>
                            </a:rPr>
                            <m:t>𝑉</m:t>
                          </m:r>
                        </m:e>
                        <m:sub>
                          <m:r>
                            <a:rPr lang="en-US" sz="2400">
                              <a:latin typeface="Cambria Math" panose="02040503050406030204" pitchFamily="18" charset="0"/>
                            </a:rPr>
                            <m:t>𝑆</m:t>
                          </m:r>
                        </m:sub>
                      </m:sSub>
                      <m:r>
                        <a:rPr lang="en-US" sz="2400">
                          <a:latin typeface="Cambria Math" panose="02040503050406030204" pitchFamily="18" charset="0"/>
                        </a:rPr>
                        <m:t>=</m:t>
                      </m:r>
                      <m:d>
                        <m:dPr>
                          <m:ctrlPr>
                            <a:rPr lang="en-IN" sz="2400" i="1">
                              <a:latin typeface="Cambria Math" panose="02040503050406030204" pitchFamily="18" charset="0"/>
                            </a:rPr>
                          </m:ctrlPr>
                        </m:dPr>
                        <m:e>
                          <m:r>
                            <a:rPr lang="en-US" sz="2400">
                              <a:latin typeface="Cambria Math" panose="02040503050406030204" pitchFamily="18" charset="0"/>
                            </a:rPr>
                            <m:t>4</m:t>
                          </m:r>
                        </m:e>
                      </m:d>
                      <m:f>
                        <m:fPr>
                          <m:ctrlPr>
                            <a:rPr lang="en-IN" sz="2400" i="1">
                              <a:latin typeface="Cambria Math" panose="02040503050406030204" pitchFamily="18" charset="0"/>
                            </a:rPr>
                          </m:ctrlPr>
                        </m:fPr>
                        <m:num>
                          <m:r>
                            <a:rPr lang="en-US" sz="2400">
                              <a:latin typeface="Cambria Math" panose="02040503050406030204" pitchFamily="18" charset="0"/>
                            </a:rPr>
                            <m:t>4</m:t>
                          </m:r>
                        </m:num>
                        <m:den>
                          <m:r>
                            <a:rPr lang="en-US" sz="2400">
                              <a:latin typeface="Cambria Math" panose="02040503050406030204" pitchFamily="18" charset="0"/>
                            </a:rPr>
                            <m:t>3</m:t>
                          </m:r>
                        </m:den>
                      </m:f>
                      <m:sSup>
                        <m:sSupPr>
                          <m:ctrlPr>
                            <a:rPr lang="en-IN" sz="2400" i="1">
                              <a:latin typeface="Cambria Math" panose="02040503050406030204" pitchFamily="18" charset="0"/>
                            </a:rPr>
                          </m:ctrlPr>
                        </m:sSupPr>
                        <m:e>
                          <m:r>
                            <a:rPr lang="en-US" sz="2400">
                              <a:latin typeface="Cambria Math" panose="02040503050406030204" pitchFamily="18" charset="0"/>
                            </a:rPr>
                            <m:t>𝜋</m:t>
                          </m:r>
                          <m:r>
                            <a:rPr lang="en-US" sz="2400">
                              <a:latin typeface="Cambria Math" panose="02040503050406030204" pitchFamily="18" charset="0"/>
                            </a:rPr>
                            <m:t>𝑅</m:t>
                          </m:r>
                        </m:e>
                        <m:sup>
                          <m:r>
                            <a:rPr lang="en-US" sz="2400">
                              <a:latin typeface="Cambria Math" panose="02040503050406030204" pitchFamily="18" charset="0"/>
                            </a:rPr>
                            <m:t>3</m:t>
                          </m:r>
                        </m:sup>
                      </m:sSup>
                      <m:r>
                        <a:rPr lang="en-US" sz="2400">
                          <a:latin typeface="Cambria Math" panose="02040503050406030204" pitchFamily="18" charset="0"/>
                        </a:rPr>
                        <m:t>=</m:t>
                      </m:r>
                      <m:f>
                        <m:fPr>
                          <m:ctrlPr>
                            <a:rPr lang="en-IN" sz="2400" i="1">
                              <a:latin typeface="Cambria Math" panose="02040503050406030204" pitchFamily="18" charset="0"/>
                            </a:rPr>
                          </m:ctrlPr>
                        </m:fPr>
                        <m:num>
                          <m:r>
                            <a:rPr lang="en-US" sz="2400">
                              <a:latin typeface="Cambria Math" panose="02040503050406030204" pitchFamily="18" charset="0"/>
                            </a:rPr>
                            <m:t>16</m:t>
                          </m:r>
                        </m:num>
                        <m:den>
                          <m:r>
                            <a:rPr lang="en-US" sz="2400">
                              <a:latin typeface="Cambria Math" panose="02040503050406030204" pitchFamily="18" charset="0"/>
                            </a:rPr>
                            <m:t>3</m:t>
                          </m:r>
                        </m:den>
                      </m:f>
                      <m:sSup>
                        <m:sSupPr>
                          <m:ctrlPr>
                            <a:rPr lang="en-IN" sz="2400" i="1">
                              <a:latin typeface="Cambria Math" panose="02040503050406030204" pitchFamily="18" charset="0"/>
                            </a:rPr>
                          </m:ctrlPr>
                        </m:sSupPr>
                        <m:e>
                          <m:r>
                            <a:rPr lang="en-US" sz="2400">
                              <a:latin typeface="Cambria Math" panose="02040503050406030204" pitchFamily="18" charset="0"/>
                            </a:rPr>
                            <m:t>𝜋</m:t>
                          </m:r>
                          <m:r>
                            <a:rPr lang="en-US" sz="2400">
                              <a:latin typeface="Cambria Math" panose="02040503050406030204" pitchFamily="18" charset="0"/>
                            </a:rPr>
                            <m:t>𝑅</m:t>
                          </m:r>
                        </m:e>
                        <m:sup>
                          <m:r>
                            <a:rPr lang="en-US" sz="2400">
                              <a:latin typeface="Cambria Math" panose="02040503050406030204" pitchFamily="18" charset="0"/>
                            </a:rPr>
                            <m:t>3</m:t>
                          </m:r>
                        </m:sup>
                      </m:sSup>
                    </m:oMath>
                  </m:oMathPara>
                </a14:m>
                <a:endParaRPr lang="en-IN" sz="2400" dirty="0" smtClean="0"/>
              </a:p>
              <a:p>
                <a:endParaRPr lang="en-IN" sz="2400" dirty="0"/>
              </a:p>
              <a:p>
                <a:r>
                  <a:rPr lang="en-US" sz="2400" dirty="0"/>
                  <a:t>Therefore, the atomic packing factor </a:t>
                </a:r>
                <a:r>
                  <a:rPr lang="en-US" sz="2400" dirty="0" smtClean="0"/>
                  <a:t>is</a:t>
                </a:r>
              </a:p>
              <a:p>
                <a:endParaRPr lang="en-IN" sz="2400" dirty="0"/>
              </a:p>
              <a:p>
                <a:pPr/>
                <a14:m>
                  <m:oMathPara xmlns:m="http://schemas.openxmlformats.org/officeDocument/2006/math">
                    <m:oMathParaPr>
                      <m:jc m:val="centerGroup"/>
                    </m:oMathParaPr>
                    <m:oMath xmlns:m="http://schemas.openxmlformats.org/officeDocument/2006/math">
                      <m:r>
                        <a:rPr lang="en-US" sz="2400">
                          <a:latin typeface="Cambria Math" panose="02040503050406030204" pitchFamily="18" charset="0"/>
                        </a:rPr>
                        <m:t>𝐴𝑃𝐹</m:t>
                      </m:r>
                      <m:r>
                        <a:rPr lang="en-US" sz="2400">
                          <a:latin typeface="Cambria Math" panose="02040503050406030204" pitchFamily="18" charset="0"/>
                        </a:rPr>
                        <m:t>=</m:t>
                      </m:r>
                      <m:f>
                        <m:fPr>
                          <m:ctrlPr>
                            <a:rPr lang="en-IN" sz="2400" i="1">
                              <a:latin typeface="Cambria Math" panose="02040503050406030204" pitchFamily="18" charset="0"/>
                            </a:rPr>
                          </m:ctrlPr>
                        </m:fPr>
                        <m:num>
                          <m:sSub>
                            <m:sSubPr>
                              <m:ctrlPr>
                                <a:rPr lang="en-IN" sz="2400" i="1">
                                  <a:latin typeface="Cambria Math" panose="02040503050406030204" pitchFamily="18" charset="0"/>
                                </a:rPr>
                              </m:ctrlPr>
                            </m:sSubPr>
                            <m:e>
                              <m:r>
                                <a:rPr lang="en-US" sz="2400">
                                  <a:latin typeface="Cambria Math" panose="02040503050406030204" pitchFamily="18" charset="0"/>
                                </a:rPr>
                                <m:t>𝑉</m:t>
                              </m:r>
                            </m:e>
                            <m:sub>
                              <m:r>
                                <a:rPr lang="en-US" sz="2400">
                                  <a:latin typeface="Cambria Math" panose="02040503050406030204" pitchFamily="18" charset="0"/>
                                </a:rPr>
                                <m:t>𝑆</m:t>
                              </m:r>
                            </m:sub>
                          </m:sSub>
                        </m:num>
                        <m:den>
                          <m:sSub>
                            <m:sSubPr>
                              <m:ctrlPr>
                                <a:rPr lang="en-IN" sz="2400" i="1">
                                  <a:latin typeface="Cambria Math" panose="02040503050406030204" pitchFamily="18" charset="0"/>
                                </a:rPr>
                              </m:ctrlPr>
                            </m:sSubPr>
                            <m:e>
                              <m:r>
                                <a:rPr lang="en-US" sz="2400">
                                  <a:latin typeface="Cambria Math" panose="02040503050406030204" pitchFamily="18" charset="0"/>
                                </a:rPr>
                                <m:t>𝑉</m:t>
                              </m:r>
                            </m:e>
                            <m:sub>
                              <m:r>
                                <a:rPr lang="en-US" sz="2400">
                                  <a:latin typeface="Cambria Math" panose="02040503050406030204" pitchFamily="18" charset="0"/>
                                </a:rPr>
                                <m:t>𝐶</m:t>
                              </m:r>
                            </m:sub>
                          </m:sSub>
                        </m:den>
                      </m:f>
                      <m:r>
                        <a:rPr lang="en-US" sz="2400">
                          <a:latin typeface="Cambria Math" panose="02040503050406030204" pitchFamily="18" charset="0"/>
                        </a:rPr>
                        <m:t>=</m:t>
                      </m:r>
                      <m:f>
                        <m:fPr>
                          <m:ctrlPr>
                            <a:rPr lang="en-IN" sz="2400" i="1">
                              <a:latin typeface="Cambria Math" panose="02040503050406030204" pitchFamily="18" charset="0"/>
                            </a:rPr>
                          </m:ctrlPr>
                        </m:fPr>
                        <m:num>
                          <m:f>
                            <m:fPr>
                              <m:ctrlPr>
                                <a:rPr lang="en-IN" sz="2400" i="1">
                                  <a:latin typeface="Cambria Math" panose="02040503050406030204" pitchFamily="18" charset="0"/>
                                </a:rPr>
                              </m:ctrlPr>
                            </m:fPr>
                            <m:num>
                              <m:r>
                                <a:rPr lang="en-US" sz="2400">
                                  <a:latin typeface="Cambria Math" panose="02040503050406030204" pitchFamily="18" charset="0"/>
                                </a:rPr>
                                <m:t>16</m:t>
                              </m:r>
                            </m:num>
                            <m:den>
                              <m:r>
                                <a:rPr lang="en-US" sz="2400">
                                  <a:latin typeface="Cambria Math" panose="02040503050406030204" pitchFamily="18" charset="0"/>
                                </a:rPr>
                                <m:t>3</m:t>
                              </m:r>
                            </m:den>
                          </m:f>
                          <m:sSup>
                            <m:sSupPr>
                              <m:ctrlPr>
                                <a:rPr lang="en-IN" sz="2400" i="1">
                                  <a:latin typeface="Cambria Math" panose="02040503050406030204" pitchFamily="18" charset="0"/>
                                </a:rPr>
                              </m:ctrlPr>
                            </m:sSupPr>
                            <m:e>
                              <m:r>
                                <a:rPr lang="en-US" sz="2400">
                                  <a:latin typeface="Cambria Math" panose="02040503050406030204" pitchFamily="18" charset="0"/>
                                </a:rPr>
                                <m:t>𝜋</m:t>
                              </m:r>
                              <m:r>
                                <a:rPr lang="en-US" sz="2400">
                                  <a:latin typeface="Cambria Math" panose="02040503050406030204" pitchFamily="18" charset="0"/>
                                </a:rPr>
                                <m:t>𝑅</m:t>
                              </m:r>
                            </m:e>
                            <m:sup>
                              <m:r>
                                <a:rPr lang="en-US" sz="2400">
                                  <a:latin typeface="Cambria Math" panose="02040503050406030204" pitchFamily="18" charset="0"/>
                                </a:rPr>
                                <m:t>3</m:t>
                              </m:r>
                            </m:sup>
                          </m:sSup>
                        </m:num>
                        <m:den>
                          <m:sSup>
                            <m:sSupPr>
                              <m:ctrlPr>
                                <a:rPr lang="en-IN" sz="2400" i="1">
                                  <a:latin typeface="Cambria Math" panose="02040503050406030204" pitchFamily="18" charset="0"/>
                                </a:rPr>
                              </m:ctrlPr>
                            </m:sSupPr>
                            <m:e>
                              <m:r>
                                <a:rPr lang="en-US" sz="2400">
                                  <a:latin typeface="Cambria Math" panose="02040503050406030204" pitchFamily="18" charset="0"/>
                                </a:rPr>
                                <m:t>16</m:t>
                              </m:r>
                              <m:r>
                                <a:rPr lang="en-US" sz="2400">
                                  <a:latin typeface="Cambria Math" panose="02040503050406030204" pitchFamily="18" charset="0"/>
                                </a:rPr>
                                <m:t>𝑅</m:t>
                              </m:r>
                            </m:e>
                            <m:sup>
                              <m:r>
                                <a:rPr lang="en-US" sz="2400">
                                  <a:latin typeface="Cambria Math" panose="02040503050406030204" pitchFamily="18" charset="0"/>
                                </a:rPr>
                                <m:t>3</m:t>
                              </m:r>
                            </m:sup>
                          </m:sSup>
                          <m:rad>
                            <m:radPr>
                              <m:degHide m:val="on"/>
                              <m:ctrlPr>
                                <a:rPr lang="en-IN" sz="2400" i="1">
                                  <a:latin typeface="Cambria Math" panose="02040503050406030204" pitchFamily="18" charset="0"/>
                                </a:rPr>
                              </m:ctrlPr>
                            </m:radPr>
                            <m:deg/>
                            <m:e>
                              <m:r>
                                <a:rPr lang="en-US" sz="2400">
                                  <a:latin typeface="Cambria Math" panose="02040503050406030204" pitchFamily="18" charset="0"/>
                                </a:rPr>
                                <m:t>2</m:t>
                              </m:r>
                            </m:e>
                          </m:rad>
                        </m:den>
                      </m:f>
                      <m:r>
                        <a:rPr lang="en-US" sz="2400">
                          <a:latin typeface="Cambria Math" panose="02040503050406030204" pitchFamily="18" charset="0"/>
                        </a:rPr>
                        <m:t>=0.74</m:t>
                      </m:r>
                    </m:oMath>
                  </m:oMathPara>
                </a14:m>
                <a:endParaRPr lang="en-IN" sz="2400" dirty="0"/>
              </a:p>
              <a:p>
                <a:endParaRPr lang="en-IN" sz="2400" b="0" i="0" dirty="0" smtClean="0"/>
              </a:p>
              <a:p>
                <a:pPr algn="just"/>
                <a:endParaRPr lang="en-IN" sz="2400"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401782" y="1572806"/>
                <a:ext cx="8229600" cy="858420"/>
              </a:xfrm>
              <a:blipFill>
                <a:blip r:embed="rId2"/>
                <a:stretch>
                  <a:fillRect l="-1185" t="-12766" b="-306383"/>
                </a:stretch>
              </a:blipFill>
            </p:spPr>
            <p:txBody>
              <a:bodyPr/>
              <a:lstStyle/>
              <a:p>
                <a:r>
                  <a:rPr lang="en-IN">
                    <a:noFill/>
                  </a:rPr>
                  <a:t> </a:t>
                </a:r>
              </a:p>
            </p:txBody>
          </p:sp>
        </mc:Fallback>
      </mc:AlternateContent>
    </p:spTree>
    <p:extLst>
      <p:ext uri="{BB962C8B-B14F-4D97-AF65-F5344CB8AC3E}">
        <p14:creationId xmlns:p14="http://schemas.microsoft.com/office/powerpoint/2010/main" val="24066144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975979"/>
            <a:ext cx="8229600" cy="528496"/>
          </a:xfrm>
        </p:spPr>
        <p:txBody>
          <a:bodyPr/>
          <a:lstStyle/>
          <a:p>
            <a:pPr algn="ctr"/>
            <a:r>
              <a:rPr lang="en-US" b="1" dirty="0"/>
              <a:t>The Body-Centered Cubic Crystal Structure</a:t>
            </a:r>
            <a:r>
              <a:rPr lang="en-IN" dirty="0"/>
              <a:t/>
            </a:r>
            <a:br>
              <a:rPr lang="en-IN" dirty="0"/>
            </a:b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720588"/>
            <a:ext cx="8229600" cy="858420"/>
          </a:xfrm>
        </p:spPr>
        <p:txBody>
          <a:bodyPr/>
          <a:lstStyle/>
          <a:p>
            <a:r>
              <a:rPr lang="en-US" sz="2400" dirty="0"/>
              <a:t>Another common metallic crystal structure also has a cubic unit cell with atoms located at all eight corners and a single atom at the cube center. </a:t>
            </a:r>
            <a:endParaRPr lang="en-US" sz="2400" dirty="0" smtClean="0"/>
          </a:p>
          <a:p>
            <a:endParaRPr lang="en-US" sz="2400" dirty="0"/>
          </a:p>
          <a:p>
            <a:r>
              <a:rPr lang="en-US" sz="2400" dirty="0" smtClean="0"/>
              <a:t>This </a:t>
            </a:r>
            <a:r>
              <a:rPr lang="en-US" sz="2400" dirty="0"/>
              <a:t>is called a body-centered cubic (BCC) crystal structure. </a:t>
            </a:r>
            <a:endParaRPr lang="en-IN" sz="2400" b="0" i="0" dirty="0" smtClean="0"/>
          </a:p>
          <a:p>
            <a:pPr algn="just"/>
            <a:endParaRPr lang="en-IN" sz="2400"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pic>
        <p:nvPicPr>
          <p:cNvPr id="4" name="Picture 3"/>
          <p:cNvPicPr/>
          <p:nvPr/>
        </p:nvPicPr>
        <p:blipFill rotWithShape="1">
          <a:blip r:embed="rId2"/>
          <a:srcRect l="11458" t="25525" r="27323" b="36653"/>
          <a:stretch/>
        </p:blipFill>
        <p:spPr bwMode="auto">
          <a:xfrm>
            <a:off x="1452794" y="3854247"/>
            <a:ext cx="6148734" cy="223251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811263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711731"/>
            <a:ext cx="8229600" cy="528496"/>
          </a:xfrm>
        </p:spPr>
        <p:txBody>
          <a:bodyPr/>
          <a:lstStyle/>
          <a:p>
            <a:pPr algn="ctr"/>
            <a:r>
              <a:rPr lang="en-IN" sz="2800" b="1" dirty="0" smtClean="0"/>
              <a:t/>
            </a:r>
            <a:br>
              <a:rPr lang="en-IN" sz="2800" b="1" dirty="0" smtClean="0"/>
            </a:br>
            <a:r>
              <a:rPr lang="en-IN" sz="2800" b="1" dirty="0"/>
              <a:t/>
            </a:r>
            <a:br>
              <a:rPr lang="en-IN" sz="2800" b="1" dirty="0"/>
            </a:br>
            <a:endParaRPr lang="en-IN" sz="2800" b="1"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401782" y="1572806"/>
                <a:ext cx="8229600" cy="858420"/>
              </a:xfrm>
            </p:spPr>
            <p:txBody>
              <a:bodyPr/>
              <a:lstStyle/>
              <a:p>
                <a:r>
                  <a:rPr lang="en-US" sz="2400" dirty="0"/>
                  <a:t>Each BCC unit cell has eight corner atoms and a single center atom, which is wholly contained within its cell; therefore, </a:t>
                </a:r>
                <a:r>
                  <a:rPr lang="en-US" sz="2400" dirty="0" smtClean="0"/>
                  <a:t>the </a:t>
                </a:r>
                <a:r>
                  <a:rPr lang="en-US" sz="2400" dirty="0"/>
                  <a:t>number of atoms per BCC unit cell </a:t>
                </a:r>
                <a:r>
                  <a:rPr lang="en-US" sz="2400" dirty="0" smtClean="0"/>
                  <a:t>is</a:t>
                </a:r>
              </a:p>
              <a:p>
                <a:endParaRPr lang="en-IN" sz="2400" dirty="0"/>
              </a:p>
              <a:p>
                <a:pPr/>
                <a14:m>
                  <m:oMathPara xmlns:m="http://schemas.openxmlformats.org/officeDocument/2006/math">
                    <m:oMathParaPr>
                      <m:jc m:val="centerGroup"/>
                    </m:oMathParaPr>
                    <m:oMath xmlns:m="http://schemas.openxmlformats.org/officeDocument/2006/math">
                      <m:r>
                        <a:rPr lang="en-US" sz="2400">
                          <a:latin typeface="Cambria Math" panose="02040503050406030204" pitchFamily="18" charset="0"/>
                        </a:rPr>
                        <m:t>𝑁</m:t>
                      </m:r>
                      <m:r>
                        <a:rPr lang="en-US" sz="2400">
                          <a:latin typeface="Cambria Math" panose="02040503050406030204" pitchFamily="18" charset="0"/>
                        </a:rPr>
                        <m:t>=</m:t>
                      </m:r>
                      <m:sSub>
                        <m:sSubPr>
                          <m:ctrlPr>
                            <a:rPr lang="en-IN" sz="2400" i="1">
                              <a:latin typeface="Cambria Math" panose="02040503050406030204" pitchFamily="18" charset="0"/>
                            </a:rPr>
                          </m:ctrlPr>
                        </m:sSubPr>
                        <m:e>
                          <m:r>
                            <a:rPr lang="en-US" sz="2400">
                              <a:latin typeface="Cambria Math" panose="02040503050406030204" pitchFamily="18" charset="0"/>
                            </a:rPr>
                            <m:t>𝑁</m:t>
                          </m:r>
                        </m:e>
                        <m:sub>
                          <m:r>
                            <a:rPr lang="en-US" sz="2400">
                              <a:latin typeface="Cambria Math" panose="02040503050406030204" pitchFamily="18" charset="0"/>
                            </a:rPr>
                            <m:t>𝑖</m:t>
                          </m:r>
                        </m:sub>
                      </m:sSub>
                      <m:r>
                        <a:rPr lang="en-US" sz="2400">
                          <a:latin typeface="Cambria Math" panose="02040503050406030204" pitchFamily="18" charset="0"/>
                        </a:rPr>
                        <m:t>+</m:t>
                      </m:r>
                      <m:f>
                        <m:fPr>
                          <m:ctrlPr>
                            <a:rPr lang="en-IN" sz="2400" i="1">
                              <a:latin typeface="Cambria Math" panose="02040503050406030204" pitchFamily="18" charset="0"/>
                            </a:rPr>
                          </m:ctrlPr>
                        </m:fPr>
                        <m:num>
                          <m:sSub>
                            <m:sSubPr>
                              <m:ctrlPr>
                                <a:rPr lang="en-IN" sz="2400" i="1">
                                  <a:latin typeface="Cambria Math" panose="02040503050406030204" pitchFamily="18" charset="0"/>
                                </a:rPr>
                              </m:ctrlPr>
                            </m:sSubPr>
                            <m:e>
                              <m:r>
                                <a:rPr lang="en-US" sz="2400">
                                  <a:latin typeface="Cambria Math" panose="02040503050406030204" pitchFamily="18" charset="0"/>
                                </a:rPr>
                                <m:t>𝑁</m:t>
                              </m:r>
                            </m:e>
                            <m:sub>
                              <m:r>
                                <a:rPr lang="en-US" sz="2400">
                                  <a:latin typeface="Cambria Math" panose="02040503050406030204" pitchFamily="18" charset="0"/>
                                </a:rPr>
                                <m:t>𝑓</m:t>
                              </m:r>
                            </m:sub>
                          </m:sSub>
                        </m:num>
                        <m:den>
                          <m:r>
                            <a:rPr lang="en-US" sz="2400">
                              <a:latin typeface="Cambria Math" panose="02040503050406030204" pitchFamily="18" charset="0"/>
                            </a:rPr>
                            <m:t>2</m:t>
                          </m:r>
                        </m:den>
                      </m:f>
                      <m:r>
                        <a:rPr lang="en-US" sz="2400">
                          <a:latin typeface="Cambria Math" panose="02040503050406030204" pitchFamily="18" charset="0"/>
                        </a:rPr>
                        <m:t>+</m:t>
                      </m:r>
                      <m:f>
                        <m:fPr>
                          <m:ctrlPr>
                            <a:rPr lang="en-IN" sz="2400" i="1">
                              <a:latin typeface="Cambria Math" panose="02040503050406030204" pitchFamily="18" charset="0"/>
                            </a:rPr>
                          </m:ctrlPr>
                        </m:fPr>
                        <m:num>
                          <m:sSub>
                            <m:sSubPr>
                              <m:ctrlPr>
                                <a:rPr lang="en-IN" sz="2400" i="1">
                                  <a:latin typeface="Cambria Math" panose="02040503050406030204" pitchFamily="18" charset="0"/>
                                </a:rPr>
                              </m:ctrlPr>
                            </m:sSubPr>
                            <m:e>
                              <m:r>
                                <a:rPr lang="en-US" sz="2400">
                                  <a:latin typeface="Cambria Math" panose="02040503050406030204" pitchFamily="18" charset="0"/>
                                </a:rPr>
                                <m:t>𝑁</m:t>
                              </m:r>
                            </m:e>
                            <m:sub>
                              <m:r>
                                <a:rPr lang="en-US" sz="2400">
                                  <a:latin typeface="Cambria Math" panose="02040503050406030204" pitchFamily="18" charset="0"/>
                                </a:rPr>
                                <m:t>𝐶</m:t>
                              </m:r>
                            </m:sub>
                          </m:sSub>
                        </m:num>
                        <m:den>
                          <m:r>
                            <a:rPr lang="en-US" sz="2400">
                              <a:latin typeface="Cambria Math" panose="02040503050406030204" pitchFamily="18" charset="0"/>
                            </a:rPr>
                            <m:t>8</m:t>
                          </m:r>
                        </m:den>
                      </m:f>
                    </m:oMath>
                  </m:oMathPara>
                </a14:m>
                <a:endParaRPr lang="en-IN" sz="2400" dirty="0" smtClean="0"/>
              </a:p>
              <a:p>
                <a:endParaRPr lang="en-IN" sz="2400" dirty="0"/>
              </a:p>
              <a:p>
                <a:pPr/>
                <a14:m>
                  <m:oMathPara xmlns:m="http://schemas.openxmlformats.org/officeDocument/2006/math">
                    <m:oMathParaPr>
                      <m:jc m:val="centerGroup"/>
                    </m:oMathParaPr>
                    <m:oMath xmlns:m="http://schemas.openxmlformats.org/officeDocument/2006/math">
                      <m:r>
                        <a:rPr lang="en-US" sz="2400">
                          <a:latin typeface="Cambria Math" panose="02040503050406030204" pitchFamily="18" charset="0"/>
                        </a:rPr>
                        <m:t>𝑁</m:t>
                      </m:r>
                      <m:r>
                        <a:rPr lang="en-US" sz="2400">
                          <a:latin typeface="Cambria Math" panose="02040503050406030204" pitchFamily="18" charset="0"/>
                        </a:rPr>
                        <m:t>=1+0+</m:t>
                      </m:r>
                      <m:f>
                        <m:fPr>
                          <m:ctrlPr>
                            <a:rPr lang="en-IN" sz="2400" i="1">
                              <a:latin typeface="Cambria Math" panose="02040503050406030204" pitchFamily="18" charset="0"/>
                            </a:rPr>
                          </m:ctrlPr>
                        </m:fPr>
                        <m:num>
                          <m:r>
                            <a:rPr lang="en-US" sz="2400">
                              <a:latin typeface="Cambria Math" panose="02040503050406030204" pitchFamily="18" charset="0"/>
                            </a:rPr>
                            <m:t>8</m:t>
                          </m:r>
                        </m:num>
                        <m:den>
                          <m:r>
                            <a:rPr lang="en-US" sz="2400">
                              <a:latin typeface="Cambria Math" panose="02040503050406030204" pitchFamily="18" charset="0"/>
                            </a:rPr>
                            <m:t>8</m:t>
                          </m:r>
                        </m:den>
                      </m:f>
                      <m:r>
                        <a:rPr lang="en-US" sz="2400">
                          <a:latin typeface="Cambria Math" panose="02040503050406030204" pitchFamily="18" charset="0"/>
                        </a:rPr>
                        <m:t>=2</m:t>
                      </m:r>
                    </m:oMath>
                  </m:oMathPara>
                </a14:m>
                <a:endParaRPr lang="en-IN" sz="2400" dirty="0" smtClean="0"/>
              </a:p>
              <a:p>
                <a:endParaRPr lang="en-IN" sz="2400" dirty="0"/>
              </a:p>
              <a:p>
                <a:r>
                  <a:rPr lang="en-US" sz="2400" dirty="0"/>
                  <a:t>The coordination number for the BCC crystal structure is 8; each center atom has as nearest neighbors its eight corner atoms.</a:t>
                </a:r>
                <a:endParaRPr lang="en-IN" sz="2400" dirty="0"/>
              </a:p>
              <a:p>
                <a:pPr algn="just"/>
                <a:endParaRPr lang="en-IN"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401782" y="1572806"/>
                <a:ext cx="8229600" cy="858420"/>
              </a:xfrm>
              <a:blipFill>
                <a:blip r:embed="rId2"/>
                <a:stretch>
                  <a:fillRect l="-1185" t="-13475" r="-1704" b="-363121"/>
                </a:stretch>
              </a:blipFill>
            </p:spPr>
            <p:txBody>
              <a:bodyPr/>
              <a:lstStyle/>
              <a:p>
                <a:r>
                  <a:rPr lang="en-IN">
                    <a:noFill/>
                  </a:rPr>
                  <a:t> </a:t>
                </a:r>
              </a:p>
            </p:txBody>
          </p:sp>
        </mc:Fallback>
      </mc:AlternateContent>
    </p:spTree>
    <p:extLst>
      <p:ext uri="{BB962C8B-B14F-4D97-AF65-F5344CB8AC3E}">
        <p14:creationId xmlns:p14="http://schemas.microsoft.com/office/powerpoint/2010/main" val="20947396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1044310"/>
            <a:ext cx="8229600" cy="528496"/>
          </a:xfrm>
        </p:spPr>
        <p:txBody>
          <a:bodyPr/>
          <a:lstStyle/>
          <a:p>
            <a:pPr algn="ctr"/>
            <a:r>
              <a:rPr lang="en-US" b="1" dirty="0"/>
              <a:t>Determination of BCC atomic radius Unit Cell </a:t>
            </a:r>
            <a:r>
              <a:rPr lang="en-US" b="1" dirty="0" smtClean="0"/>
              <a:t>Volume</a:t>
            </a:r>
            <a:r>
              <a:rPr lang="en-IN" dirty="0" smtClean="0"/>
              <a:t/>
            </a:r>
            <a:br>
              <a:rPr lang="en-IN" dirty="0" smtClean="0"/>
            </a:br>
            <a:r>
              <a:rPr lang="en-IN" sz="2800" b="1" dirty="0" smtClean="0"/>
              <a:t/>
            </a:r>
            <a:br>
              <a:rPr lang="en-IN" sz="2800" b="1" dirty="0" smtClean="0"/>
            </a:br>
            <a:r>
              <a:rPr lang="en-IN" sz="2800" b="1" dirty="0"/>
              <a:t/>
            </a:r>
            <a:br>
              <a:rPr lang="en-IN" sz="2800" b="1" dirty="0"/>
            </a:br>
            <a:endParaRPr lang="en-IN" sz="2800" b="1"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401782" y="1572806"/>
                <a:ext cx="8229600" cy="858420"/>
              </a:xfrm>
            </p:spPr>
            <p:txBody>
              <a:bodyPr/>
              <a:lstStyle/>
              <a:p>
                <a:endParaRPr lang="en-US" sz="2400"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r>
                  <a:rPr lang="en-US" dirty="0" smtClean="0"/>
                  <a:t> </a:t>
                </a:r>
                <a14:m>
                  <m:oMath xmlns:m="http://schemas.openxmlformats.org/officeDocument/2006/math">
                    <m:sSup>
                      <m:sSupPr>
                        <m:ctrlPr>
                          <a:rPr lang="en-IN" sz="2400" i="1">
                            <a:latin typeface="Cambria Math" panose="02040503050406030204" pitchFamily="18" charset="0"/>
                          </a:rPr>
                        </m:ctrlPr>
                      </m:sSupPr>
                      <m:e>
                        <m:r>
                          <a:rPr lang="en-US" sz="2400">
                            <a:latin typeface="Cambria Math" panose="02040503050406030204" pitchFamily="18" charset="0"/>
                          </a:rPr>
                          <m:t>𝐴𝐵</m:t>
                        </m:r>
                      </m:e>
                      <m:sup>
                        <m:r>
                          <a:rPr lang="en-US" sz="2400">
                            <a:latin typeface="Cambria Math" panose="02040503050406030204" pitchFamily="18" charset="0"/>
                          </a:rPr>
                          <m:t>2</m:t>
                        </m:r>
                      </m:sup>
                    </m:sSup>
                    <m:r>
                      <a:rPr lang="en-US" sz="2400">
                        <a:latin typeface="Cambria Math" panose="02040503050406030204" pitchFamily="18" charset="0"/>
                      </a:rPr>
                      <m:t>=</m:t>
                    </m:r>
                    <m:sSup>
                      <m:sSupPr>
                        <m:ctrlPr>
                          <a:rPr lang="en-IN" sz="2400" i="1">
                            <a:latin typeface="Cambria Math" panose="02040503050406030204" pitchFamily="18" charset="0"/>
                          </a:rPr>
                        </m:ctrlPr>
                      </m:sSupPr>
                      <m:e>
                        <m:r>
                          <a:rPr lang="en-US" sz="2400">
                            <a:latin typeface="Cambria Math" panose="02040503050406030204" pitchFamily="18" charset="0"/>
                          </a:rPr>
                          <m:t>𝐵𝐶</m:t>
                        </m:r>
                      </m:e>
                      <m:sup>
                        <m:r>
                          <a:rPr lang="en-US" sz="2400">
                            <a:latin typeface="Cambria Math" panose="02040503050406030204" pitchFamily="18" charset="0"/>
                          </a:rPr>
                          <m:t>2</m:t>
                        </m:r>
                      </m:sup>
                    </m:sSup>
                    <m:r>
                      <a:rPr lang="en-US" sz="2400">
                        <a:latin typeface="Cambria Math" panose="02040503050406030204" pitchFamily="18" charset="0"/>
                      </a:rPr>
                      <m:t>+</m:t>
                    </m:r>
                    <m:sSup>
                      <m:sSupPr>
                        <m:ctrlPr>
                          <a:rPr lang="en-IN" sz="2400" i="1">
                            <a:latin typeface="Cambria Math" panose="02040503050406030204" pitchFamily="18" charset="0"/>
                          </a:rPr>
                        </m:ctrlPr>
                      </m:sSupPr>
                      <m:e>
                        <m:r>
                          <a:rPr lang="en-US" sz="2400">
                            <a:latin typeface="Cambria Math" panose="02040503050406030204" pitchFamily="18" charset="0"/>
                          </a:rPr>
                          <m:t>𝐴𝐶</m:t>
                        </m:r>
                      </m:e>
                      <m:sup>
                        <m:r>
                          <a:rPr lang="en-US" sz="2400">
                            <a:latin typeface="Cambria Math" panose="02040503050406030204" pitchFamily="18" charset="0"/>
                          </a:rPr>
                          <m:t>2</m:t>
                        </m:r>
                      </m:sup>
                    </m:sSup>
                  </m:oMath>
                </a14:m>
                <a:r>
                  <a:rPr lang="en-US" sz="2400" dirty="0"/>
                  <a:t>           </a:t>
                </a:r>
                <a:endParaRPr lang="en-US" sz="2400" dirty="0" smtClean="0"/>
              </a:p>
              <a:p>
                <a:endParaRPr lang="en-IN" sz="2400" dirty="0"/>
              </a:p>
              <a:p>
                <a:pPr/>
                <a14:m>
                  <m:oMathPara xmlns:m="http://schemas.openxmlformats.org/officeDocument/2006/math">
                    <m:oMathParaPr>
                      <m:jc m:val="centerGroup"/>
                    </m:oMathParaPr>
                    <m:oMath xmlns:m="http://schemas.openxmlformats.org/officeDocument/2006/math">
                      <m:sSup>
                        <m:sSupPr>
                          <m:ctrlPr>
                            <a:rPr lang="en-IN" sz="2400" i="1">
                              <a:latin typeface="Cambria Math" panose="02040503050406030204" pitchFamily="18" charset="0"/>
                            </a:rPr>
                          </m:ctrlPr>
                        </m:sSupPr>
                        <m:e>
                          <m:r>
                            <a:rPr lang="en-US" sz="2400">
                              <a:latin typeface="Cambria Math" panose="02040503050406030204" pitchFamily="18" charset="0"/>
                            </a:rPr>
                            <m:t>(4</m:t>
                          </m:r>
                          <m:r>
                            <a:rPr lang="en-US" sz="2400">
                              <a:latin typeface="Cambria Math" panose="02040503050406030204" pitchFamily="18" charset="0"/>
                            </a:rPr>
                            <m:t>𝑅</m:t>
                          </m:r>
                          <m:r>
                            <a:rPr lang="en-US" sz="2400">
                              <a:latin typeface="Cambria Math" panose="02040503050406030204" pitchFamily="18" charset="0"/>
                            </a:rPr>
                            <m:t>)</m:t>
                          </m:r>
                        </m:e>
                        <m:sup>
                          <m:r>
                            <a:rPr lang="en-US" sz="2400">
                              <a:latin typeface="Cambria Math" panose="02040503050406030204" pitchFamily="18" charset="0"/>
                            </a:rPr>
                            <m:t>2</m:t>
                          </m:r>
                        </m:sup>
                      </m:sSup>
                      <m:r>
                        <a:rPr lang="en-US" sz="2400">
                          <a:latin typeface="Cambria Math" panose="02040503050406030204" pitchFamily="18" charset="0"/>
                        </a:rPr>
                        <m:t>=</m:t>
                      </m:r>
                      <m:sSup>
                        <m:sSupPr>
                          <m:ctrlPr>
                            <a:rPr lang="en-IN" sz="2400" i="1">
                              <a:latin typeface="Cambria Math" panose="02040503050406030204" pitchFamily="18" charset="0"/>
                            </a:rPr>
                          </m:ctrlPr>
                        </m:sSupPr>
                        <m:e>
                          <m:r>
                            <a:rPr lang="en-US" sz="2400">
                              <a:latin typeface="Cambria Math" panose="02040503050406030204" pitchFamily="18" charset="0"/>
                            </a:rPr>
                            <m:t>(</m:t>
                          </m:r>
                          <m:r>
                            <a:rPr lang="en-US" sz="2400">
                              <a:latin typeface="Cambria Math" panose="02040503050406030204" pitchFamily="18" charset="0"/>
                            </a:rPr>
                            <m:t>𝑎</m:t>
                          </m:r>
                          <m:r>
                            <a:rPr lang="en-US" sz="2400">
                              <a:latin typeface="Cambria Math" panose="02040503050406030204" pitchFamily="18" charset="0"/>
                            </a:rPr>
                            <m:t>)</m:t>
                          </m:r>
                        </m:e>
                        <m:sup>
                          <m:r>
                            <a:rPr lang="en-US" sz="2400">
                              <a:latin typeface="Cambria Math" panose="02040503050406030204" pitchFamily="18" charset="0"/>
                            </a:rPr>
                            <m:t>2</m:t>
                          </m:r>
                        </m:sup>
                      </m:sSup>
                      <m:r>
                        <a:rPr lang="en-US" sz="2400">
                          <a:latin typeface="Cambria Math" panose="02040503050406030204" pitchFamily="18" charset="0"/>
                        </a:rPr>
                        <m:t>+</m:t>
                      </m:r>
                      <m:sSup>
                        <m:sSupPr>
                          <m:ctrlPr>
                            <a:rPr lang="en-IN" sz="2400" i="1">
                              <a:latin typeface="Cambria Math" panose="02040503050406030204" pitchFamily="18" charset="0"/>
                            </a:rPr>
                          </m:ctrlPr>
                        </m:sSupPr>
                        <m:e>
                          <m:r>
                            <a:rPr lang="en-US" sz="2400">
                              <a:latin typeface="Cambria Math" panose="02040503050406030204" pitchFamily="18" charset="0"/>
                            </a:rPr>
                            <m:t>(</m:t>
                          </m:r>
                          <m:rad>
                            <m:radPr>
                              <m:degHide m:val="on"/>
                              <m:ctrlPr>
                                <a:rPr lang="en-IN" sz="2400" i="1">
                                  <a:latin typeface="Cambria Math" panose="02040503050406030204" pitchFamily="18" charset="0"/>
                                </a:rPr>
                              </m:ctrlPr>
                            </m:radPr>
                            <m:deg/>
                            <m:e>
                              <m:r>
                                <a:rPr lang="en-US" sz="2400">
                                  <a:latin typeface="Cambria Math" panose="02040503050406030204" pitchFamily="18" charset="0"/>
                                </a:rPr>
                                <m:t>2</m:t>
                              </m:r>
                            </m:e>
                          </m:rad>
                          <m:r>
                            <a:rPr lang="en-US" sz="2400">
                              <a:latin typeface="Cambria Math" panose="02040503050406030204" pitchFamily="18" charset="0"/>
                            </a:rPr>
                            <m:t>𝑎</m:t>
                          </m:r>
                          <m:r>
                            <a:rPr lang="en-US" sz="2400">
                              <a:latin typeface="Cambria Math" panose="02040503050406030204" pitchFamily="18" charset="0"/>
                            </a:rPr>
                            <m:t>)</m:t>
                          </m:r>
                        </m:e>
                        <m:sup>
                          <m:r>
                            <a:rPr lang="en-US" sz="2400">
                              <a:latin typeface="Cambria Math" panose="02040503050406030204" pitchFamily="18" charset="0"/>
                            </a:rPr>
                            <m:t>2</m:t>
                          </m:r>
                        </m:sup>
                      </m:sSup>
                    </m:oMath>
                  </m:oMathPara>
                </a14:m>
                <a:endParaRPr lang="en-IN" sz="2400" b="0" i="0" dirty="0" smtClean="0"/>
              </a:p>
              <a:p>
                <a:pPr algn="just"/>
                <a:endParaRPr lang="en-IN" sz="2400"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401782" y="1572806"/>
                <a:ext cx="8229600" cy="858420"/>
              </a:xfrm>
              <a:blipFill>
                <a:blip r:embed="rId2"/>
                <a:stretch>
                  <a:fillRect b="-397872"/>
                </a:stretch>
              </a:blipFill>
            </p:spPr>
            <p:txBody>
              <a:bodyPr/>
              <a:lstStyle/>
              <a:p>
                <a:r>
                  <a:rPr lang="en-IN">
                    <a:noFill/>
                  </a:rPr>
                  <a:t> </a:t>
                </a:r>
              </a:p>
            </p:txBody>
          </p:sp>
        </mc:Fallback>
      </mc:AlternateContent>
      <p:pic>
        <p:nvPicPr>
          <p:cNvPr id="4" name="Picture 3" descr="Atomic Radius &amp;amp; Edge length of Cubic Unit cell/SCC/BCC/FCC/Solid state  Class 12 - YouTube"/>
          <p:cNvPicPr/>
          <p:nvPr/>
        </p:nvPicPr>
        <p:blipFill rotWithShape="1">
          <a:blip r:embed="rId3">
            <a:extLst>
              <a:ext uri="{28A0092B-C50C-407E-A947-70E740481C1C}">
                <a14:useLocalDpi xmlns:a14="http://schemas.microsoft.com/office/drawing/2010/main" val="0"/>
              </a:ext>
            </a:extLst>
          </a:blip>
          <a:srcRect l="2684" t="48958" r="60460" b="12906"/>
          <a:stretch/>
        </p:blipFill>
        <p:spPr bwMode="auto">
          <a:xfrm>
            <a:off x="1215967" y="2002016"/>
            <a:ext cx="3235960" cy="2209766"/>
          </a:xfrm>
          <a:prstGeom prst="rect">
            <a:avLst/>
          </a:prstGeom>
          <a:noFill/>
          <a:ln>
            <a:noFill/>
          </a:ln>
          <a:extLst>
            <a:ext uri="{53640926-AAD7-44D8-BBD7-CCE9431645EC}">
              <a14:shadowObscured xmlns:a14="http://schemas.microsoft.com/office/drawing/2010/main"/>
            </a:ext>
          </a:extLst>
        </p:spPr>
      </p:pic>
      <p:pic>
        <p:nvPicPr>
          <p:cNvPr id="5" name="Picture 4" descr="Atomic Radius &amp;amp; Edge length of Cubic Unit cell/SCC/BCC/FCC/Solid state  Class 12 - YouTube"/>
          <p:cNvPicPr/>
          <p:nvPr/>
        </p:nvPicPr>
        <p:blipFill rotWithShape="1">
          <a:blip r:embed="rId3">
            <a:extLst>
              <a:ext uri="{28A0092B-C50C-407E-A947-70E740481C1C}">
                <a14:useLocalDpi xmlns:a14="http://schemas.microsoft.com/office/drawing/2010/main" val="0"/>
              </a:ext>
            </a:extLst>
          </a:blip>
          <a:srcRect l="39546" t="51526" r="37736" b="18027"/>
          <a:stretch/>
        </p:blipFill>
        <p:spPr bwMode="auto">
          <a:xfrm>
            <a:off x="5106728" y="2002016"/>
            <a:ext cx="2448618" cy="220976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211350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711731"/>
            <a:ext cx="8229600" cy="528496"/>
          </a:xfrm>
        </p:spPr>
        <p:txBody>
          <a:bodyPr/>
          <a:lstStyle/>
          <a:p>
            <a:pPr algn="ctr"/>
            <a:r>
              <a:rPr lang="en-IN" sz="2800" b="1" dirty="0" smtClean="0"/>
              <a:t/>
            </a:r>
            <a:br>
              <a:rPr lang="en-IN" sz="2800" b="1" dirty="0" smtClean="0"/>
            </a:br>
            <a:r>
              <a:rPr lang="en-IN" sz="2800" b="1" dirty="0"/>
              <a:t/>
            </a:r>
            <a:br>
              <a:rPr lang="en-IN" sz="2800" b="1" dirty="0"/>
            </a:br>
            <a:endParaRPr lang="en-IN" sz="2800" b="1"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401782" y="1240227"/>
                <a:ext cx="8229600" cy="858420"/>
              </a:xfrm>
            </p:spPr>
            <p:txBody>
              <a:bodyPr/>
              <a:lstStyle/>
              <a:p>
                <a:pPr/>
                <a14:m>
                  <m:oMathPara xmlns:m="http://schemas.openxmlformats.org/officeDocument/2006/math">
                    <m:oMathParaPr>
                      <m:jc m:val="centerGroup"/>
                    </m:oMathParaPr>
                    <m:oMath xmlns:m="http://schemas.openxmlformats.org/officeDocument/2006/math">
                      <m:sSup>
                        <m:sSupPr>
                          <m:ctrlPr>
                            <a:rPr lang="en-IN" sz="2400" i="1">
                              <a:latin typeface="Cambria Math" panose="02040503050406030204" pitchFamily="18" charset="0"/>
                            </a:rPr>
                          </m:ctrlPr>
                        </m:sSupPr>
                        <m:e>
                          <m:r>
                            <a:rPr lang="en-US" sz="2400">
                              <a:latin typeface="Cambria Math" panose="02040503050406030204" pitchFamily="18" charset="0"/>
                            </a:rPr>
                            <m:t>(4</m:t>
                          </m:r>
                          <m:r>
                            <a:rPr lang="en-US" sz="2400">
                              <a:latin typeface="Cambria Math" panose="02040503050406030204" pitchFamily="18" charset="0"/>
                            </a:rPr>
                            <m:t>𝑅</m:t>
                          </m:r>
                          <m:r>
                            <a:rPr lang="en-US" sz="2400">
                              <a:latin typeface="Cambria Math" panose="02040503050406030204" pitchFamily="18" charset="0"/>
                            </a:rPr>
                            <m:t>)</m:t>
                          </m:r>
                        </m:e>
                        <m:sup>
                          <m:r>
                            <a:rPr lang="en-US" sz="2400">
                              <a:latin typeface="Cambria Math" panose="02040503050406030204" pitchFamily="18" charset="0"/>
                            </a:rPr>
                            <m:t>2</m:t>
                          </m:r>
                        </m:sup>
                      </m:sSup>
                      <m:r>
                        <a:rPr lang="en-US" sz="2400">
                          <a:latin typeface="Cambria Math" panose="02040503050406030204" pitchFamily="18" charset="0"/>
                        </a:rPr>
                        <m:t>=</m:t>
                      </m:r>
                      <m:sSup>
                        <m:sSupPr>
                          <m:ctrlPr>
                            <a:rPr lang="en-IN" sz="2400" i="1">
                              <a:latin typeface="Cambria Math" panose="02040503050406030204" pitchFamily="18" charset="0"/>
                            </a:rPr>
                          </m:ctrlPr>
                        </m:sSupPr>
                        <m:e>
                          <m:r>
                            <a:rPr lang="en-US" sz="2400">
                              <a:latin typeface="Cambria Math" panose="02040503050406030204" pitchFamily="18" charset="0"/>
                            </a:rPr>
                            <m:t>𝑎</m:t>
                          </m:r>
                        </m:e>
                        <m:sup>
                          <m:r>
                            <a:rPr lang="en-US" sz="2400">
                              <a:latin typeface="Cambria Math" panose="02040503050406030204" pitchFamily="18" charset="0"/>
                            </a:rPr>
                            <m:t>2</m:t>
                          </m:r>
                        </m:sup>
                      </m:sSup>
                      <m:r>
                        <a:rPr lang="en-US" sz="2400">
                          <a:latin typeface="Cambria Math" panose="02040503050406030204" pitchFamily="18" charset="0"/>
                        </a:rPr>
                        <m:t>+</m:t>
                      </m:r>
                      <m:sSup>
                        <m:sSupPr>
                          <m:ctrlPr>
                            <a:rPr lang="en-IN" sz="2400" i="1">
                              <a:latin typeface="Cambria Math" panose="02040503050406030204" pitchFamily="18" charset="0"/>
                            </a:rPr>
                          </m:ctrlPr>
                        </m:sSupPr>
                        <m:e>
                          <m:r>
                            <a:rPr lang="en-US" sz="2400">
                              <a:latin typeface="Cambria Math" panose="02040503050406030204" pitchFamily="18" charset="0"/>
                            </a:rPr>
                            <m:t>2</m:t>
                          </m:r>
                          <m:r>
                            <a:rPr lang="en-US" sz="2400">
                              <a:latin typeface="Cambria Math" panose="02040503050406030204" pitchFamily="18" charset="0"/>
                            </a:rPr>
                            <m:t>𝑎</m:t>
                          </m:r>
                        </m:e>
                        <m:sup>
                          <m:r>
                            <a:rPr lang="en-US" sz="2400">
                              <a:latin typeface="Cambria Math" panose="02040503050406030204" pitchFamily="18" charset="0"/>
                            </a:rPr>
                            <m:t>2</m:t>
                          </m:r>
                        </m:sup>
                      </m:sSup>
                      <m:r>
                        <a:rPr lang="en-US" sz="2400">
                          <a:latin typeface="Cambria Math" panose="02040503050406030204" pitchFamily="18" charset="0"/>
                        </a:rPr>
                        <m:t>=3</m:t>
                      </m:r>
                      <m:sSup>
                        <m:sSupPr>
                          <m:ctrlPr>
                            <a:rPr lang="en-IN" sz="2400" i="1">
                              <a:latin typeface="Cambria Math" panose="02040503050406030204" pitchFamily="18" charset="0"/>
                            </a:rPr>
                          </m:ctrlPr>
                        </m:sSupPr>
                        <m:e>
                          <m:r>
                            <a:rPr lang="en-US" sz="2400">
                              <a:latin typeface="Cambria Math" panose="02040503050406030204" pitchFamily="18" charset="0"/>
                            </a:rPr>
                            <m:t>𝑎</m:t>
                          </m:r>
                        </m:e>
                        <m:sup>
                          <m:r>
                            <a:rPr lang="en-US" sz="2400">
                              <a:latin typeface="Cambria Math" panose="02040503050406030204" pitchFamily="18" charset="0"/>
                            </a:rPr>
                            <m:t>2</m:t>
                          </m:r>
                        </m:sup>
                      </m:sSup>
                    </m:oMath>
                  </m:oMathPara>
                </a14:m>
                <a:endParaRPr lang="en-IN" sz="2400" dirty="0" smtClean="0"/>
              </a:p>
              <a:p>
                <a:endParaRPr lang="en-IN" sz="2400" dirty="0"/>
              </a:p>
              <a:p>
                <a:pPr/>
                <a14:m>
                  <m:oMathPara xmlns:m="http://schemas.openxmlformats.org/officeDocument/2006/math">
                    <m:oMathParaPr>
                      <m:jc m:val="centerGroup"/>
                    </m:oMathParaPr>
                    <m:oMath xmlns:m="http://schemas.openxmlformats.org/officeDocument/2006/math">
                      <m:sSup>
                        <m:sSupPr>
                          <m:ctrlPr>
                            <a:rPr lang="en-IN" sz="2400" i="1">
                              <a:latin typeface="Cambria Math" panose="02040503050406030204" pitchFamily="18" charset="0"/>
                            </a:rPr>
                          </m:ctrlPr>
                        </m:sSupPr>
                        <m:e>
                          <m:r>
                            <a:rPr lang="en-US" sz="2400">
                              <a:latin typeface="Cambria Math" panose="02040503050406030204" pitchFamily="18" charset="0"/>
                            </a:rPr>
                            <m:t>(4</m:t>
                          </m:r>
                          <m:r>
                            <a:rPr lang="en-US" sz="2400">
                              <a:latin typeface="Cambria Math" panose="02040503050406030204" pitchFamily="18" charset="0"/>
                            </a:rPr>
                            <m:t>𝑅</m:t>
                          </m:r>
                          <m:r>
                            <a:rPr lang="en-US" sz="2400">
                              <a:latin typeface="Cambria Math" panose="02040503050406030204" pitchFamily="18" charset="0"/>
                            </a:rPr>
                            <m:t>)</m:t>
                          </m:r>
                        </m:e>
                        <m:sup>
                          <m:r>
                            <a:rPr lang="en-US" sz="2400">
                              <a:latin typeface="Cambria Math" panose="02040503050406030204" pitchFamily="18" charset="0"/>
                            </a:rPr>
                            <m:t>2</m:t>
                          </m:r>
                        </m:sup>
                      </m:sSup>
                      <m:r>
                        <a:rPr lang="en-US" sz="2400">
                          <a:latin typeface="Cambria Math" panose="02040503050406030204" pitchFamily="18" charset="0"/>
                        </a:rPr>
                        <m:t>=3</m:t>
                      </m:r>
                      <m:sSup>
                        <m:sSupPr>
                          <m:ctrlPr>
                            <a:rPr lang="en-IN" sz="2400" i="1">
                              <a:latin typeface="Cambria Math" panose="02040503050406030204" pitchFamily="18" charset="0"/>
                            </a:rPr>
                          </m:ctrlPr>
                        </m:sSupPr>
                        <m:e>
                          <m:r>
                            <a:rPr lang="en-US" sz="2400">
                              <a:latin typeface="Cambria Math" panose="02040503050406030204" pitchFamily="18" charset="0"/>
                            </a:rPr>
                            <m:t>𝑎</m:t>
                          </m:r>
                        </m:e>
                        <m:sup>
                          <m:r>
                            <a:rPr lang="en-US" sz="2400">
                              <a:latin typeface="Cambria Math" panose="02040503050406030204" pitchFamily="18" charset="0"/>
                            </a:rPr>
                            <m:t>2</m:t>
                          </m:r>
                        </m:sup>
                      </m:sSup>
                    </m:oMath>
                  </m:oMathPara>
                </a14:m>
                <a:endParaRPr lang="en-IN" sz="2400" dirty="0" smtClean="0"/>
              </a:p>
              <a:p>
                <a:endParaRPr lang="en-IN" sz="2400" dirty="0"/>
              </a:p>
              <a:p>
                <a:pPr/>
                <a14:m>
                  <m:oMathPara xmlns:m="http://schemas.openxmlformats.org/officeDocument/2006/math">
                    <m:oMathParaPr>
                      <m:jc m:val="centerGroup"/>
                    </m:oMathParaPr>
                    <m:oMath xmlns:m="http://schemas.openxmlformats.org/officeDocument/2006/math">
                      <m:r>
                        <a:rPr lang="en-US" sz="2400">
                          <a:latin typeface="Cambria Math" panose="02040503050406030204" pitchFamily="18" charset="0"/>
                        </a:rPr>
                        <m:t>4</m:t>
                      </m:r>
                      <m:r>
                        <a:rPr lang="en-US" sz="2400">
                          <a:latin typeface="Cambria Math" panose="02040503050406030204" pitchFamily="18" charset="0"/>
                        </a:rPr>
                        <m:t>𝑅</m:t>
                      </m:r>
                      <m:r>
                        <a:rPr lang="en-US" sz="2400">
                          <a:latin typeface="Cambria Math" panose="02040503050406030204" pitchFamily="18" charset="0"/>
                        </a:rPr>
                        <m:t>=</m:t>
                      </m:r>
                      <m:rad>
                        <m:radPr>
                          <m:degHide m:val="on"/>
                          <m:ctrlPr>
                            <a:rPr lang="en-IN" sz="2400" i="1">
                              <a:latin typeface="Cambria Math" panose="02040503050406030204" pitchFamily="18" charset="0"/>
                            </a:rPr>
                          </m:ctrlPr>
                        </m:radPr>
                        <m:deg/>
                        <m:e>
                          <m:r>
                            <a:rPr lang="en-US" sz="2400">
                              <a:latin typeface="Cambria Math" panose="02040503050406030204" pitchFamily="18" charset="0"/>
                            </a:rPr>
                            <m:t>3</m:t>
                          </m:r>
                          <m:sSup>
                            <m:sSupPr>
                              <m:ctrlPr>
                                <a:rPr lang="en-IN" sz="2400" i="1">
                                  <a:latin typeface="Cambria Math" panose="02040503050406030204" pitchFamily="18" charset="0"/>
                                </a:rPr>
                              </m:ctrlPr>
                            </m:sSupPr>
                            <m:e>
                              <m:r>
                                <a:rPr lang="en-US" sz="2400">
                                  <a:latin typeface="Cambria Math" panose="02040503050406030204" pitchFamily="18" charset="0"/>
                                </a:rPr>
                                <m:t>𝑎</m:t>
                              </m:r>
                            </m:e>
                            <m:sup>
                              <m:r>
                                <a:rPr lang="en-US" sz="2400">
                                  <a:latin typeface="Cambria Math" panose="02040503050406030204" pitchFamily="18" charset="0"/>
                                </a:rPr>
                                <m:t>2</m:t>
                              </m:r>
                            </m:sup>
                          </m:sSup>
                        </m:e>
                      </m:rad>
                      <m:r>
                        <a:rPr lang="en-US" sz="2400">
                          <a:latin typeface="Cambria Math" panose="02040503050406030204" pitchFamily="18" charset="0"/>
                        </a:rPr>
                        <m:t>=</m:t>
                      </m:r>
                      <m:rad>
                        <m:radPr>
                          <m:degHide m:val="on"/>
                          <m:ctrlPr>
                            <a:rPr lang="en-IN" sz="2400" i="1">
                              <a:latin typeface="Cambria Math" panose="02040503050406030204" pitchFamily="18" charset="0"/>
                            </a:rPr>
                          </m:ctrlPr>
                        </m:radPr>
                        <m:deg/>
                        <m:e>
                          <m:r>
                            <a:rPr lang="en-US" sz="2400">
                              <a:latin typeface="Cambria Math" panose="02040503050406030204" pitchFamily="18" charset="0"/>
                            </a:rPr>
                            <m:t>3</m:t>
                          </m:r>
                        </m:e>
                      </m:rad>
                      <m:r>
                        <a:rPr lang="en-US" sz="2400">
                          <a:latin typeface="Cambria Math" panose="02040503050406030204" pitchFamily="18" charset="0"/>
                        </a:rPr>
                        <m:t>𝑎</m:t>
                      </m:r>
                    </m:oMath>
                  </m:oMathPara>
                </a14:m>
                <a:endParaRPr lang="en-IN" sz="2400" dirty="0" smtClean="0"/>
              </a:p>
              <a:p>
                <a:endParaRPr lang="en-IN" sz="2400" dirty="0"/>
              </a:p>
              <a:p>
                <a:pPr/>
                <a14:m>
                  <m:oMathPara xmlns:m="http://schemas.openxmlformats.org/officeDocument/2006/math">
                    <m:oMathParaPr>
                      <m:jc m:val="centerGroup"/>
                    </m:oMathParaPr>
                    <m:oMath xmlns:m="http://schemas.openxmlformats.org/officeDocument/2006/math">
                      <m:r>
                        <a:rPr lang="en-US" sz="2400">
                          <a:latin typeface="Cambria Math" panose="02040503050406030204" pitchFamily="18" charset="0"/>
                        </a:rPr>
                        <m:t>𝑅</m:t>
                      </m:r>
                      <m:r>
                        <a:rPr lang="en-US" sz="2400">
                          <a:latin typeface="Cambria Math" panose="02040503050406030204" pitchFamily="18" charset="0"/>
                        </a:rPr>
                        <m:t>=</m:t>
                      </m:r>
                      <m:f>
                        <m:fPr>
                          <m:ctrlPr>
                            <a:rPr lang="en-IN" sz="2400" i="1">
                              <a:latin typeface="Cambria Math" panose="02040503050406030204" pitchFamily="18" charset="0"/>
                            </a:rPr>
                          </m:ctrlPr>
                        </m:fPr>
                        <m:num>
                          <m:rad>
                            <m:radPr>
                              <m:degHide m:val="on"/>
                              <m:ctrlPr>
                                <a:rPr lang="en-IN" sz="2400" i="1">
                                  <a:latin typeface="Cambria Math" panose="02040503050406030204" pitchFamily="18" charset="0"/>
                                </a:rPr>
                              </m:ctrlPr>
                            </m:radPr>
                            <m:deg/>
                            <m:e>
                              <m:r>
                                <a:rPr lang="en-US" sz="2400">
                                  <a:latin typeface="Cambria Math" panose="02040503050406030204" pitchFamily="18" charset="0"/>
                                </a:rPr>
                                <m:t>3</m:t>
                              </m:r>
                            </m:e>
                          </m:rad>
                        </m:num>
                        <m:den>
                          <m:r>
                            <a:rPr lang="en-US" sz="2400">
                              <a:latin typeface="Cambria Math" panose="02040503050406030204" pitchFamily="18" charset="0"/>
                            </a:rPr>
                            <m:t>4</m:t>
                          </m:r>
                        </m:den>
                      </m:f>
                      <m:r>
                        <a:rPr lang="en-US" sz="2400">
                          <a:latin typeface="Cambria Math" panose="02040503050406030204" pitchFamily="18" charset="0"/>
                        </a:rPr>
                        <m:t>𝑎</m:t>
                      </m:r>
                    </m:oMath>
                  </m:oMathPara>
                </a14:m>
                <a:endParaRPr lang="en-IN" sz="2400" dirty="0" smtClean="0"/>
              </a:p>
              <a:p>
                <a:endParaRPr lang="en-IN" sz="2400" dirty="0"/>
              </a:p>
              <a:p>
                <a:r>
                  <a:rPr lang="en-US" sz="2400" dirty="0"/>
                  <a:t>The </a:t>
                </a:r>
                <a:r>
                  <a:rPr lang="en-US" sz="2400" dirty="0" smtClean="0"/>
                  <a:t>BCC </a:t>
                </a:r>
                <a:r>
                  <a:rPr lang="en-US" sz="2400" dirty="0"/>
                  <a:t>unit cell volume V</a:t>
                </a:r>
                <a:r>
                  <a:rPr lang="en-US" sz="2400" baseline="-25000" dirty="0"/>
                  <a:t>C</a:t>
                </a:r>
                <a:r>
                  <a:rPr lang="en-US" sz="2400" dirty="0"/>
                  <a:t> may be computed </a:t>
                </a:r>
                <a:r>
                  <a:rPr lang="en-US" sz="2400" dirty="0" smtClean="0"/>
                  <a:t>from</a:t>
                </a:r>
              </a:p>
              <a:p>
                <a:endParaRPr lang="en-IN" sz="2400" dirty="0"/>
              </a:p>
              <a:p>
                <a:pPr/>
                <a14:m>
                  <m:oMathPara xmlns:m="http://schemas.openxmlformats.org/officeDocument/2006/math">
                    <m:oMathParaPr>
                      <m:jc m:val="centerGroup"/>
                    </m:oMathParaPr>
                    <m:oMath xmlns:m="http://schemas.openxmlformats.org/officeDocument/2006/math">
                      <m:sSub>
                        <m:sSubPr>
                          <m:ctrlPr>
                            <a:rPr lang="en-IN" sz="2400" i="1">
                              <a:latin typeface="Cambria Math" panose="02040503050406030204" pitchFamily="18" charset="0"/>
                            </a:rPr>
                          </m:ctrlPr>
                        </m:sSubPr>
                        <m:e>
                          <m:r>
                            <a:rPr lang="en-US" sz="2400">
                              <a:latin typeface="Cambria Math" panose="02040503050406030204" pitchFamily="18" charset="0"/>
                            </a:rPr>
                            <m:t>𝑉</m:t>
                          </m:r>
                        </m:e>
                        <m:sub>
                          <m:r>
                            <a:rPr lang="en-US" sz="2400">
                              <a:latin typeface="Cambria Math" panose="02040503050406030204" pitchFamily="18" charset="0"/>
                            </a:rPr>
                            <m:t>𝐶</m:t>
                          </m:r>
                        </m:sub>
                      </m:sSub>
                      <m:r>
                        <a:rPr lang="en-US" sz="2400">
                          <a:latin typeface="Cambria Math" panose="02040503050406030204" pitchFamily="18" charset="0"/>
                        </a:rPr>
                        <m:t>=</m:t>
                      </m:r>
                      <m:sSup>
                        <m:sSupPr>
                          <m:ctrlPr>
                            <a:rPr lang="en-IN" sz="2400" i="1">
                              <a:latin typeface="Cambria Math" panose="02040503050406030204" pitchFamily="18" charset="0"/>
                            </a:rPr>
                          </m:ctrlPr>
                        </m:sSupPr>
                        <m:e>
                          <m:r>
                            <a:rPr lang="en-US" sz="2400">
                              <a:latin typeface="Cambria Math" panose="02040503050406030204" pitchFamily="18" charset="0"/>
                            </a:rPr>
                            <m:t>𝑎</m:t>
                          </m:r>
                        </m:e>
                        <m:sup>
                          <m:r>
                            <a:rPr lang="en-US" sz="2400">
                              <a:latin typeface="Cambria Math" panose="02040503050406030204" pitchFamily="18" charset="0"/>
                            </a:rPr>
                            <m:t>3</m:t>
                          </m:r>
                        </m:sup>
                      </m:sSup>
                      <m:r>
                        <a:rPr lang="en-US" sz="2400">
                          <a:latin typeface="Cambria Math" panose="02040503050406030204" pitchFamily="18" charset="0"/>
                        </a:rPr>
                        <m:t>=</m:t>
                      </m:r>
                      <m:sSup>
                        <m:sSupPr>
                          <m:ctrlPr>
                            <a:rPr lang="en-IN" sz="2400" i="1">
                              <a:latin typeface="Cambria Math" panose="02040503050406030204" pitchFamily="18" charset="0"/>
                            </a:rPr>
                          </m:ctrlPr>
                        </m:sSupPr>
                        <m:e>
                          <m:d>
                            <m:dPr>
                              <m:ctrlPr>
                                <a:rPr lang="en-IN" sz="2400" i="1">
                                  <a:latin typeface="Cambria Math" panose="02040503050406030204" pitchFamily="18" charset="0"/>
                                </a:rPr>
                              </m:ctrlPr>
                            </m:dPr>
                            <m:e>
                              <m:f>
                                <m:fPr>
                                  <m:ctrlPr>
                                    <a:rPr lang="en-IN" sz="2400" i="1">
                                      <a:latin typeface="Cambria Math" panose="02040503050406030204" pitchFamily="18" charset="0"/>
                                    </a:rPr>
                                  </m:ctrlPr>
                                </m:fPr>
                                <m:num>
                                  <m:r>
                                    <a:rPr lang="en-US" sz="2400">
                                      <a:latin typeface="Cambria Math" panose="02040503050406030204" pitchFamily="18" charset="0"/>
                                    </a:rPr>
                                    <m:t>4</m:t>
                                  </m:r>
                                </m:num>
                                <m:den>
                                  <m:rad>
                                    <m:radPr>
                                      <m:degHide m:val="on"/>
                                      <m:ctrlPr>
                                        <a:rPr lang="en-IN" sz="2400" i="1">
                                          <a:latin typeface="Cambria Math" panose="02040503050406030204" pitchFamily="18" charset="0"/>
                                        </a:rPr>
                                      </m:ctrlPr>
                                    </m:radPr>
                                    <m:deg/>
                                    <m:e>
                                      <m:r>
                                        <a:rPr lang="en-US" sz="2400">
                                          <a:latin typeface="Cambria Math" panose="02040503050406030204" pitchFamily="18" charset="0"/>
                                        </a:rPr>
                                        <m:t>3</m:t>
                                      </m:r>
                                    </m:e>
                                  </m:rad>
                                </m:den>
                              </m:f>
                              <m:r>
                                <a:rPr lang="en-US" sz="2400">
                                  <a:latin typeface="Cambria Math" panose="02040503050406030204" pitchFamily="18" charset="0"/>
                                </a:rPr>
                                <m:t>𝑅</m:t>
                              </m:r>
                            </m:e>
                          </m:d>
                        </m:e>
                        <m:sup>
                          <m:r>
                            <a:rPr lang="en-US" sz="2400">
                              <a:latin typeface="Cambria Math" panose="02040503050406030204" pitchFamily="18" charset="0"/>
                            </a:rPr>
                            <m:t>3</m:t>
                          </m:r>
                        </m:sup>
                      </m:sSup>
                    </m:oMath>
                  </m:oMathPara>
                </a14:m>
                <a:endParaRPr lang="en-IN" sz="2400" dirty="0"/>
              </a:p>
              <a:p>
                <a:pPr algn="just"/>
                <a:endParaRPr lang="en-IN"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401782" y="1240227"/>
                <a:ext cx="8229600" cy="858420"/>
              </a:xfrm>
              <a:blipFill>
                <a:blip r:embed="rId2"/>
                <a:stretch>
                  <a:fillRect l="-1185" t="-3546" b="-434752"/>
                </a:stretch>
              </a:blipFill>
            </p:spPr>
            <p:txBody>
              <a:bodyPr/>
              <a:lstStyle/>
              <a:p>
                <a:r>
                  <a:rPr lang="en-IN">
                    <a:noFill/>
                  </a:rPr>
                  <a:t> </a:t>
                </a:r>
              </a:p>
            </p:txBody>
          </p:sp>
        </mc:Fallback>
      </mc:AlternateContent>
    </p:spTree>
    <p:extLst>
      <p:ext uri="{BB962C8B-B14F-4D97-AF65-F5344CB8AC3E}">
        <p14:creationId xmlns:p14="http://schemas.microsoft.com/office/powerpoint/2010/main" val="5890688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877986"/>
            <a:ext cx="8229600" cy="528496"/>
          </a:xfrm>
        </p:spPr>
        <p:txBody>
          <a:bodyPr/>
          <a:lstStyle/>
          <a:p>
            <a:pPr algn="ctr"/>
            <a:r>
              <a:rPr lang="en-US" b="1" dirty="0"/>
              <a:t>Atomic Packing Factor for BCC</a:t>
            </a:r>
            <a:r>
              <a:rPr lang="en-IN" dirty="0"/>
              <a:t/>
            </a:r>
            <a:br>
              <a:rPr lang="en-IN" dirty="0"/>
            </a:br>
            <a:r>
              <a:rPr lang="en-IN" sz="2800" b="1" dirty="0" smtClean="0"/>
              <a:t/>
            </a:r>
            <a:br>
              <a:rPr lang="en-IN" sz="2800" b="1" dirty="0" smtClean="0"/>
            </a:br>
            <a:r>
              <a:rPr lang="en-IN" sz="2800" b="1" dirty="0"/>
              <a:t/>
            </a:r>
            <a:br>
              <a:rPr lang="en-IN" sz="2800" b="1" dirty="0"/>
            </a:br>
            <a:endParaRPr lang="en-IN" sz="2800" b="1"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401782" y="1877605"/>
                <a:ext cx="8229600" cy="858420"/>
              </a:xfrm>
            </p:spPr>
            <p:txBody>
              <a:bodyPr/>
              <a:lstStyle/>
              <a:p>
                <a:r>
                  <a:rPr lang="en-US" sz="2400" dirty="0" smtClean="0"/>
                  <a:t>The number of atoms per BCC unit cell are 2, therefore, the atomic packing factor is</a:t>
                </a:r>
              </a:p>
              <a:p>
                <a:endParaRPr lang="en-IN" sz="2400" dirty="0"/>
              </a:p>
              <a:p>
                <a:pPr/>
                <a14:m>
                  <m:oMathPara xmlns:m="http://schemas.openxmlformats.org/officeDocument/2006/math">
                    <m:oMathParaPr>
                      <m:jc m:val="centerGroup"/>
                    </m:oMathParaPr>
                    <m:oMath xmlns:m="http://schemas.openxmlformats.org/officeDocument/2006/math">
                      <m:r>
                        <a:rPr lang="en-US" sz="2400">
                          <a:latin typeface="Cambria Math" panose="02040503050406030204" pitchFamily="18" charset="0"/>
                        </a:rPr>
                        <m:t>𝐴𝑃𝐹</m:t>
                      </m:r>
                      <m:r>
                        <a:rPr lang="en-US" sz="2400">
                          <a:latin typeface="Cambria Math" panose="02040503050406030204" pitchFamily="18" charset="0"/>
                        </a:rPr>
                        <m:t>=</m:t>
                      </m:r>
                      <m:f>
                        <m:fPr>
                          <m:ctrlPr>
                            <a:rPr lang="en-IN" sz="2400" i="1">
                              <a:latin typeface="Cambria Math" panose="02040503050406030204" pitchFamily="18" charset="0"/>
                            </a:rPr>
                          </m:ctrlPr>
                        </m:fPr>
                        <m:num>
                          <m:sSub>
                            <m:sSubPr>
                              <m:ctrlPr>
                                <a:rPr lang="en-IN" sz="2400" i="1">
                                  <a:latin typeface="Cambria Math" panose="02040503050406030204" pitchFamily="18" charset="0"/>
                                </a:rPr>
                              </m:ctrlPr>
                            </m:sSubPr>
                            <m:e>
                              <m:r>
                                <a:rPr lang="en-US" sz="2400">
                                  <a:latin typeface="Cambria Math" panose="02040503050406030204" pitchFamily="18" charset="0"/>
                                </a:rPr>
                                <m:t>𝑉</m:t>
                              </m:r>
                            </m:e>
                            <m:sub>
                              <m:r>
                                <a:rPr lang="en-US" sz="2400">
                                  <a:latin typeface="Cambria Math" panose="02040503050406030204" pitchFamily="18" charset="0"/>
                                </a:rPr>
                                <m:t>𝑆</m:t>
                              </m:r>
                            </m:sub>
                          </m:sSub>
                        </m:num>
                        <m:den>
                          <m:sSub>
                            <m:sSubPr>
                              <m:ctrlPr>
                                <a:rPr lang="en-IN" sz="2400" i="1">
                                  <a:latin typeface="Cambria Math" panose="02040503050406030204" pitchFamily="18" charset="0"/>
                                </a:rPr>
                              </m:ctrlPr>
                            </m:sSubPr>
                            <m:e>
                              <m:r>
                                <a:rPr lang="en-US" sz="2400">
                                  <a:latin typeface="Cambria Math" panose="02040503050406030204" pitchFamily="18" charset="0"/>
                                </a:rPr>
                                <m:t>𝑉</m:t>
                              </m:r>
                            </m:e>
                            <m:sub>
                              <m:r>
                                <a:rPr lang="en-US" sz="2400">
                                  <a:latin typeface="Cambria Math" panose="02040503050406030204" pitchFamily="18" charset="0"/>
                                </a:rPr>
                                <m:t>𝐶</m:t>
                              </m:r>
                            </m:sub>
                          </m:sSub>
                        </m:den>
                      </m:f>
                    </m:oMath>
                  </m:oMathPara>
                </a14:m>
                <a:endParaRPr lang="en-IN" sz="2400" dirty="0" smtClean="0"/>
              </a:p>
              <a:p>
                <a:endParaRPr lang="en-US" sz="2400" dirty="0" smtClean="0"/>
              </a:p>
              <a:p>
                <a:pPr/>
                <a14:m>
                  <m:oMathPara xmlns:m="http://schemas.openxmlformats.org/officeDocument/2006/math">
                    <m:oMathParaPr>
                      <m:jc m:val="centerGroup"/>
                    </m:oMathParaPr>
                    <m:oMath xmlns:m="http://schemas.openxmlformats.org/officeDocument/2006/math">
                      <m:r>
                        <a:rPr lang="en-US" sz="2400">
                          <a:latin typeface="Cambria Math" panose="02040503050406030204" pitchFamily="18" charset="0"/>
                        </a:rPr>
                        <m:t>=</m:t>
                      </m:r>
                      <m:f>
                        <m:fPr>
                          <m:ctrlPr>
                            <a:rPr lang="en-IN" sz="2400" i="1">
                              <a:latin typeface="Cambria Math" panose="02040503050406030204" pitchFamily="18" charset="0"/>
                            </a:rPr>
                          </m:ctrlPr>
                        </m:fPr>
                        <m:num>
                          <m:d>
                            <m:dPr>
                              <m:ctrlPr>
                                <a:rPr lang="en-IN" sz="2400" i="1">
                                  <a:latin typeface="Cambria Math" panose="02040503050406030204" pitchFamily="18" charset="0"/>
                                </a:rPr>
                              </m:ctrlPr>
                            </m:dPr>
                            <m:e>
                              <m:r>
                                <a:rPr lang="en-US" sz="2400">
                                  <a:latin typeface="Cambria Math" panose="02040503050406030204" pitchFamily="18" charset="0"/>
                                </a:rPr>
                                <m:t>2</m:t>
                              </m:r>
                            </m:e>
                          </m:d>
                          <m:f>
                            <m:fPr>
                              <m:ctrlPr>
                                <a:rPr lang="en-IN" sz="2400" i="1">
                                  <a:latin typeface="Cambria Math" panose="02040503050406030204" pitchFamily="18" charset="0"/>
                                </a:rPr>
                              </m:ctrlPr>
                            </m:fPr>
                            <m:num>
                              <m:r>
                                <a:rPr lang="en-US" sz="2400">
                                  <a:latin typeface="Cambria Math" panose="02040503050406030204" pitchFamily="18" charset="0"/>
                                </a:rPr>
                                <m:t>4</m:t>
                              </m:r>
                            </m:num>
                            <m:den>
                              <m:r>
                                <a:rPr lang="en-US" sz="2400">
                                  <a:latin typeface="Cambria Math" panose="02040503050406030204" pitchFamily="18" charset="0"/>
                                </a:rPr>
                                <m:t>3</m:t>
                              </m:r>
                            </m:den>
                          </m:f>
                          <m:sSup>
                            <m:sSupPr>
                              <m:ctrlPr>
                                <a:rPr lang="en-IN" sz="2400" i="1">
                                  <a:latin typeface="Cambria Math" panose="02040503050406030204" pitchFamily="18" charset="0"/>
                                </a:rPr>
                              </m:ctrlPr>
                            </m:sSupPr>
                            <m:e>
                              <m:r>
                                <a:rPr lang="en-US" sz="2400">
                                  <a:latin typeface="Cambria Math" panose="02040503050406030204" pitchFamily="18" charset="0"/>
                                </a:rPr>
                                <m:t>𝜋</m:t>
                              </m:r>
                              <m:r>
                                <a:rPr lang="en-US" sz="2400">
                                  <a:latin typeface="Cambria Math" panose="02040503050406030204" pitchFamily="18" charset="0"/>
                                </a:rPr>
                                <m:t>𝑅</m:t>
                              </m:r>
                            </m:e>
                            <m:sup>
                              <m:r>
                                <a:rPr lang="en-US" sz="2400">
                                  <a:latin typeface="Cambria Math" panose="02040503050406030204" pitchFamily="18" charset="0"/>
                                </a:rPr>
                                <m:t>3</m:t>
                              </m:r>
                            </m:sup>
                          </m:sSup>
                        </m:num>
                        <m:den>
                          <m:sSup>
                            <m:sSupPr>
                              <m:ctrlPr>
                                <a:rPr lang="en-IN" sz="2400" i="1">
                                  <a:latin typeface="Cambria Math" panose="02040503050406030204" pitchFamily="18" charset="0"/>
                                </a:rPr>
                              </m:ctrlPr>
                            </m:sSupPr>
                            <m:e>
                              <m:d>
                                <m:dPr>
                                  <m:ctrlPr>
                                    <a:rPr lang="en-IN" sz="2400" i="1">
                                      <a:latin typeface="Cambria Math" panose="02040503050406030204" pitchFamily="18" charset="0"/>
                                    </a:rPr>
                                  </m:ctrlPr>
                                </m:dPr>
                                <m:e>
                                  <m:f>
                                    <m:fPr>
                                      <m:ctrlPr>
                                        <a:rPr lang="en-IN" sz="2400" i="1">
                                          <a:latin typeface="Cambria Math" panose="02040503050406030204" pitchFamily="18" charset="0"/>
                                        </a:rPr>
                                      </m:ctrlPr>
                                    </m:fPr>
                                    <m:num>
                                      <m:r>
                                        <a:rPr lang="en-US" sz="2400">
                                          <a:latin typeface="Cambria Math" panose="02040503050406030204" pitchFamily="18" charset="0"/>
                                        </a:rPr>
                                        <m:t>4</m:t>
                                      </m:r>
                                    </m:num>
                                    <m:den>
                                      <m:rad>
                                        <m:radPr>
                                          <m:degHide m:val="on"/>
                                          <m:ctrlPr>
                                            <a:rPr lang="en-IN" sz="2400" i="1">
                                              <a:latin typeface="Cambria Math" panose="02040503050406030204" pitchFamily="18" charset="0"/>
                                            </a:rPr>
                                          </m:ctrlPr>
                                        </m:radPr>
                                        <m:deg/>
                                        <m:e>
                                          <m:r>
                                            <a:rPr lang="en-US" sz="2400">
                                              <a:latin typeface="Cambria Math" panose="02040503050406030204" pitchFamily="18" charset="0"/>
                                            </a:rPr>
                                            <m:t>3</m:t>
                                          </m:r>
                                        </m:e>
                                      </m:rad>
                                    </m:den>
                                  </m:f>
                                  <m:r>
                                    <a:rPr lang="en-US" sz="2400">
                                      <a:latin typeface="Cambria Math" panose="02040503050406030204" pitchFamily="18" charset="0"/>
                                    </a:rPr>
                                    <m:t>𝑅</m:t>
                                  </m:r>
                                </m:e>
                              </m:d>
                            </m:e>
                            <m:sup>
                              <m:r>
                                <a:rPr lang="en-US" sz="2400">
                                  <a:latin typeface="Cambria Math" panose="02040503050406030204" pitchFamily="18" charset="0"/>
                                </a:rPr>
                                <m:t>3</m:t>
                              </m:r>
                            </m:sup>
                          </m:sSup>
                        </m:den>
                      </m:f>
                      <m:r>
                        <a:rPr lang="en-US" sz="2400">
                          <a:latin typeface="Cambria Math" panose="02040503050406030204" pitchFamily="18" charset="0"/>
                        </a:rPr>
                        <m:t>=0.68</m:t>
                      </m:r>
                    </m:oMath>
                  </m:oMathPara>
                </a14:m>
                <a:endParaRPr lang="en-IN" sz="2400" dirty="0"/>
              </a:p>
              <a:p>
                <a:pPr algn="just"/>
                <a:endParaRPr lang="en-IN" sz="2400"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401782" y="1877605"/>
                <a:ext cx="8229600" cy="858420"/>
              </a:xfrm>
              <a:blipFill>
                <a:blip r:embed="rId2"/>
                <a:stretch>
                  <a:fillRect l="-1185" t="-13475" r="-667" b="-279433"/>
                </a:stretch>
              </a:blipFill>
            </p:spPr>
            <p:txBody>
              <a:bodyPr/>
              <a:lstStyle/>
              <a:p>
                <a:r>
                  <a:rPr lang="en-IN">
                    <a:noFill/>
                  </a:rPr>
                  <a:t> </a:t>
                </a:r>
              </a:p>
            </p:txBody>
          </p:sp>
        </mc:Fallback>
      </mc:AlternateContent>
    </p:spTree>
    <p:extLst>
      <p:ext uri="{BB962C8B-B14F-4D97-AF65-F5344CB8AC3E}">
        <p14:creationId xmlns:p14="http://schemas.microsoft.com/office/powerpoint/2010/main" val="9293073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859513"/>
            <a:ext cx="8229600" cy="528496"/>
          </a:xfrm>
        </p:spPr>
        <p:txBody>
          <a:bodyPr/>
          <a:lstStyle/>
          <a:p>
            <a:pPr algn="ctr"/>
            <a:r>
              <a:rPr lang="en-US" b="1" dirty="0" smtClean="0"/>
              <a:t>The Hexagonal Close-Packed Crystal Structure</a:t>
            </a:r>
            <a:r>
              <a:rPr lang="en-IN" dirty="0"/>
              <a:t/>
            </a:r>
            <a:br>
              <a:rPr lang="en-IN" dirty="0"/>
            </a:b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849897"/>
            <a:ext cx="8229600" cy="858420"/>
          </a:xfrm>
        </p:spPr>
        <p:txBody>
          <a:bodyPr/>
          <a:lstStyle/>
          <a:p>
            <a:r>
              <a:rPr lang="en-US" sz="2400" dirty="0" smtClean="0"/>
              <a:t>Not all metals have unit cells with cubic symmetry; the final common metallic crystal structure to be discussed has a unit cell that is hexagonal and termed hexagonal close-packed (HCP).</a:t>
            </a:r>
            <a:endParaRPr lang="en-IN" sz="2400" b="0" i="0" dirty="0" smtClean="0"/>
          </a:p>
          <a:p>
            <a:pPr algn="just"/>
            <a:endParaRPr lang="en-IN"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pic>
        <p:nvPicPr>
          <p:cNvPr id="4" name="Picture 3"/>
          <p:cNvPicPr/>
          <p:nvPr/>
        </p:nvPicPr>
        <p:blipFill rotWithShape="1">
          <a:blip r:embed="rId2"/>
          <a:srcRect l="24258" t="24054" r="19990" b="27463"/>
          <a:stretch/>
        </p:blipFill>
        <p:spPr bwMode="auto">
          <a:xfrm>
            <a:off x="2092237" y="3170205"/>
            <a:ext cx="4862744" cy="28517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936161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711731"/>
            <a:ext cx="8229600" cy="528496"/>
          </a:xfrm>
        </p:spPr>
        <p:txBody>
          <a:bodyPr/>
          <a:lstStyle/>
          <a:p>
            <a:pPr algn="ct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572806"/>
            <a:ext cx="8229600" cy="858420"/>
          </a:xfrm>
        </p:spPr>
        <p:txBody>
          <a:bodyPr/>
          <a:lstStyle/>
          <a:p>
            <a:r>
              <a:rPr lang="en-US" sz="2400" dirty="0"/>
              <a:t>The Bronze Age roughly spanned the period from 2000 B.C. to 1000 B.C. and represents the foundation of metallurgy, in which alloys of copper and tin were discovered to produce superior tools and weapons. </a:t>
            </a:r>
            <a:endParaRPr lang="en-US" sz="2400" dirty="0" smtClean="0"/>
          </a:p>
          <a:p>
            <a:endParaRPr lang="en-US" sz="2400" dirty="0"/>
          </a:p>
          <a:p>
            <a:r>
              <a:rPr lang="en-US" sz="2400" dirty="0" smtClean="0"/>
              <a:t>Copper Age existed </a:t>
            </a:r>
            <a:r>
              <a:rPr lang="en-US" sz="2400" dirty="0"/>
              <a:t>between roughly 4000 B.C. to 3000 B.C. in Europe, in which relatively pure copper was used before tin became available. </a:t>
            </a:r>
            <a:endParaRPr lang="en-US" sz="2400" dirty="0" smtClean="0"/>
          </a:p>
          <a:p>
            <a:endParaRPr lang="en-US" sz="2400" dirty="0"/>
          </a:p>
          <a:p>
            <a:r>
              <a:rPr lang="en-US" sz="2400" dirty="0" smtClean="0"/>
              <a:t>The </a:t>
            </a:r>
            <a:r>
              <a:rPr lang="en-US" sz="2400" dirty="0"/>
              <a:t>Iron Age defines the period from 1000 B.C. to 1 B.C.  </a:t>
            </a:r>
            <a:endParaRPr lang="en-IN" sz="2400" dirty="0"/>
          </a:p>
          <a:p>
            <a:endParaRPr lang="en-IN" sz="2400" b="0" i="0" dirty="0" smtClean="0"/>
          </a:p>
          <a:p>
            <a:pPr algn="just"/>
            <a:endParaRPr lang="en-IN" sz="2400"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spTree>
    <p:extLst>
      <p:ext uri="{BB962C8B-B14F-4D97-AF65-F5344CB8AC3E}">
        <p14:creationId xmlns:p14="http://schemas.microsoft.com/office/powerpoint/2010/main" val="8355097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711731"/>
            <a:ext cx="8229600" cy="528496"/>
          </a:xfrm>
        </p:spPr>
        <p:txBody>
          <a:bodyPr/>
          <a:lstStyle/>
          <a:p>
            <a:pPr algn="ct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572806"/>
            <a:ext cx="8229600" cy="858420"/>
          </a:xfrm>
        </p:spPr>
        <p:txBody>
          <a:bodyPr/>
          <a:lstStyle/>
          <a:p>
            <a:r>
              <a:rPr lang="en-US" sz="2400" dirty="0"/>
              <a:t>The top and bottom faces of the unit cell consist of six atoms that form regular hexagons and surround a single atom in the center. </a:t>
            </a:r>
            <a:endParaRPr lang="en-US" sz="2400" dirty="0" smtClean="0"/>
          </a:p>
          <a:p>
            <a:endParaRPr lang="en-US" sz="2400" dirty="0"/>
          </a:p>
          <a:p>
            <a:r>
              <a:rPr lang="en-US" sz="2400" dirty="0" smtClean="0"/>
              <a:t>Another </a:t>
            </a:r>
            <a:r>
              <a:rPr lang="en-US" sz="2400" dirty="0"/>
              <a:t>plane that provides three additional atoms to the unit cell is situated between the top and bottom planes. </a:t>
            </a:r>
            <a:endParaRPr lang="en-US" sz="2400" dirty="0" smtClean="0"/>
          </a:p>
          <a:p>
            <a:endParaRPr lang="en-US" sz="2400" dirty="0"/>
          </a:p>
          <a:p>
            <a:r>
              <a:rPr lang="en-US" sz="2400" dirty="0" smtClean="0"/>
              <a:t>The </a:t>
            </a:r>
            <a:r>
              <a:rPr lang="en-US" sz="2400" dirty="0"/>
              <a:t>atoms in this </a:t>
            </a:r>
            <a:r>
              <a:rPr lang="en-US" sz="2400" dirty="0" err="1"/>
              <a:t>midplane</a:t>
            </a:r>
            <a:r>
              <a:rPr lang="en-US" sz="2400" dirty="0"/>
              <a:t> have as nearest neighbors atoms in both of the adjacent two planes.</a:t>
            </a:r>
            <a:endParaRPr lang="en-IN" sz="2400" dirty="0"/>
          </a:p>
          <a:p>
            <a:pPr algn="just"/>
            <a:endParaRPr lang="en-IN"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spTree>
    <p:extLst>
      <p:ext uri="{BB962C8B-B14F-4D97-AF65-F5344CB8AC3E}">
        <p14:creationId xmlns:p14="http://schemas.microsoft.com/office/powerpoint/2010/main" val="19284651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859513"/>
            <a:ext cx="8229600" cy="528496"/>
          </a:xfrm>
        </p:spPr>
        <p:txBody>
          <a:bodyPr/>
          <a:lstStyle/>
          <a:p>
            <a:pPr algn="ctr"/>
            <a:r>
              <a:rPr lang="en-IN" dirty="0"/>
              <a:t/>
            </a:r>
            <a:br>
              <a:rPr lang="en-IN" dirty="0"/>
            </a:b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277243"/>
            <a:ext cx="8229600" cy="858420"/>
          </a:xfrm>
        </p:spPr>
        <p:txBody>
          <a:bodyPr/>
          <a:lstStyle/>
          <a:p>
            <a:r>
              <a:rPr lang="en-US" sz="2400" dirty="0"/>
              <a:t>If a and c represent, respectively, the short and long unit cell dimensions of </a:t>
            </a:r>
            <a:r>
              <a:rPr lang="en-US" sz="2400" dirty="0" smtClean="0"/>
              <a:t>Figure, </a:t>
            </a:r>
            <a:r>
              <a:rPr lang="en-US" sz="2400" dirty="0"/>
              <a:t>the c/a ratio should be </a:t>
            </a:r>
            <a:r>
              <a:rPr lang="en-US" sz="2400" dirty="0" smtClean="0"/>
              <a:t>1.633</a:t>
            </a:r>
          </a:p>
          <a:p>
            <a:endParaRPr lang="en-US" sz="2400" dirty="0"/>
          </a:p>
          <a:p>
            <a:r>
              <a:rPr lang="en-US" sz="2400" dirty="0" smtClean="0"/>
              <a:t>However</a:t>
            </a:r>
            <a:r>
              <a:rPr lang="en-US" sz="2400" dirty="0"/>
              <a:t>, for some HCP metals, this ratio deviates from the ideal value.</a:t>
            </a:r>
            <a:endParaRPr lang="en-IN" sz="2400" dirty="0"/>
          </a:p>
          <a:p>
            <a:endParaRPr lang="en-IN" sz="2800" b="0" i="0" dirty="0" smtClean="0"/>
          </a:p>
          <a:p>
            <a:pPr algn="just"/>
            <a:endParaRPr lang="en-IN"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pic>
        <p:nvPicPr>
          <p:cNvPr id="5" name="Picture 4"/>
          <p:cNvPicPr/>
          <p:nvPr/>
        </p:nvPicPr>
        <p:blipFill rotWithShape="1">
          <a:blip r:embed="rId2"/>
          <a:srcRect l="26843" t="26652" r="49197" b="31772"/>
          <a:stretch/>
        </p:blipFill>
        <p:spPr bwMode="auto">
          <a:xfrm>
            <a:off x="2179783" y="3103417"/>
            <a:ext cx="4525818" cy="30480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728812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859513"/>
            <a:ext cx="8229600" cy="528496"/>
          </a:xfrm>
        </p:spPr>
        <p:txBody>
          <a:bodyPr/>
          <a:lstStyle/>
          <a:p>
            <a:pPr algn="ctr"/>
            <a:r>
              <a:rPr lang="en-US" b="1" dirty="0"/>
              <a:t>Number of atoms in HCP</a:t>
            </a:r>
            <a:r>
              <a:rPr lang="en-IN" dirty="0"/>
              <a:t/>
            </a:r>
            <a:br>
              <a:rPr lang="en-IN" dirty="0"/>
            </a:br>
            <a:r>
              <a:rPr lang="en-IN" dirty="0"/>
              <a:t/>
            </a:r>
            <a:br>
              <a:rPr lang="en-IN" dirty="0"/>
            </a:b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401782" y="1849897"/>
                <a:ext cx="8229600" cy="858420"/>
              </a:xfrm>
            </p:spPr>
            <p:txBody>
              <a:bodyPr/>
              <a:lstStyle/>
              <a:p>
                <a:r>
                  <a:rPr lang="en-US" sz="2400" dirty="0" smtClean="0"/>
                  <a:t>In order to compute the number of atoms per unit cell for the HCP crystal structure, </a:t>
                </a:r>
                <a:r>
                  <a:rPr lang="en-US" sz="2400" dirty="0" err="1" smtClean="0"/>
                  <a:t>prev</a:t>
                </a:r>
                <a:r>
                  <a:rPr lang="en-US" sz="2400" dirty="0" smtClean="0"/>
                  <a:t> Equation is </a:t>
                </a:r>
                <a:r>
                  <a:rPr lang="en-US" sz="2400" dirty="0"/>
                  <a:t>modified to read as follows</a:t>
                </a:r>
                <a:r>
                  <a:rPr lang="en-US" sz="2400" dirty="0" smtClean="0"/>
                  <a:t>:</a:t>
                </a:r>
              </a:p>
              <a:p>
                <a:endParaRPr lang="en-IN" sz="2400" dirty="0"/>
              </a:p>
              <a:p>
                <a:pPr algn="ctr"/>
                <a:r>
                  <a:rPr lang="en-US" sz="2400" dirty="0"/>
                  <a:t>     </a:t>
                </a:r>
                <a14:m>
                  <m:oMath xmlns:m="http://schemas.openxmlformats.org/officeDocument/2006/math">
                    <m:r>
                      <a:rPr lang="en-US" sz="2400">
                        <a:latin typeface="Cambria Math" panose="02040503050406030204" pitchFamily="18" charset="0"/>
                      </a:rPr>
                      <m:t>𝑁</m:t>
                    </m:r>
                    <m:r>
                      <a:rPr lang="en-US" sz="2400">
                        <a:latin typeface="Cambria Math" panose="02040503050406030204" pitchFamily="18" charset="0"/>
                      </a:rPr>
                      <m:t>=</m:t>
                    </m:r>
                    <m:sSub>
                      <m:sSubPr>
                        <m:ctrlPr>
                          <a:rPr lang="en-IN" sz="2400" i="1">
                            <a:latin typeface="Cambria Math" panose="02040503050406030204" pitchFamily="18" charset="0"/>
                          </a:rPr>
                        </m:ctrlPr>
                      </m:sSubPr>
                      <m:e>
                        <m:r>
                          <a:rPr lang="en-US" sz="2400">
                            <a:latin typeface="Cambria Math" panose="02040503050406030204" pitchFamily="18" charset="0"/>
                          </a:rPr>
                          <m:t>𝑁</m:t>
                        </m:r>
                      </m:e>
                      <m:sub>
                        <m:r>
                          <a:rPr lang="en-US" sz="2400">
                            <a:latin typeface="Cambria Math" panose="02040503050406030204" pitchFamily="18" charset="0"/>
                          </a:rPr>
                          <m:t>𝑖</m:t>
                        </m:r>
                      </m:sub>
                    </m:sSub>
                    <m:r>
                      <a:rPr lang="en-US" sz="2400">
                        <a:latin typeface="Cambria Math" panose="02040503050406030204" pitchFamily="18" charset="0"/>
                      </a:rPr>
                      <m:t>+</m:t>
                    </m:r>
                    <m:f>
                      <m:fPr>
                        <m:ctrlPr>
                          <a:rPr lang="en-IN" sz="2400" i="1">
                            <a:latin typeface="Cambria Math" panose="02040503050406030204" pitchFamily="18" charset="0"/>
                          </a:rPr>
                        </m:ctrlPr>
                      </m:fPr>
                      <m:num>
                        <m:sSub>
                          <m:sSubPr>
                            <m:ctrlPr>
                              <a:rPr lang="en-IN" sz="2400" i="1">
                                <a:latin typeface="Cambria Math" panose="02040503050406030204" pitchFamily="18" charset="0"/>
                              </a:rPr>
                            </m:ctrlPr>
                          </m:sSubPr>
                          <m:e>
                            <m:r>
                              <a:rPr lang="en-US" sz="2400">
                                <a:latin typeface="Cambria Math" panose="02040503050406030204" pitchFamily="18" charset="0"/>
                              </a:rPr>
                              <m:t>𝑁</m:t>
                            </m:r>
                          </m:e>
                          <m:sub>
                            <m:r>
                              <a:rPr lang="en-US" sz="2400">
                                <a:latin typeface="Cambria Math" panose="02040503050406030204" pitchFamily="18" charset="0"/>
                              </a:rPr>
                              <m:t>𝑓</m:t>
                            </m:r>
                          </m:sub>
                        </m:sSub>
                      </m:num>
                      <m:den>
                        <m:r>
                          <a:rPr lang="en-US" sz="2400">
                            <a:latin typeface="Cambria Math" panose="02040503050406030204" pitchFamily="18" charset="0"/>
                          </a:rPr>
                          <m:t>2</m:t>
                        </m:r>
                      </m:den>
                    </m:f>
                    <m:r>
                      <a:rPr lang="en-US" sz="2400">
                        <a:latin typeface="Cambria Math" panose="02040503050406030204" pitchFamily="18" charset="0"/>
                      </a:rPr>
                      <m:t>+</m:t>
                    </m:r>
                    <m:f>
                      <m:fPr>
                        <m:ctrlPr>
                          <a:rPr lang="en-IN" sz="2400" i="1">
                            <a:latin typeface="Cambria Math" panose="02040503050406030204" pitchFamily="18" charset="0"/>
                          </a:rPr>
                        </m:ctrlPr>
                      </m:fPr>
                      <m:num>
                        <m:sSub>
                          <m:sSubPr>
                            <m:ctrlPr>
                              <a:rPr lang="en-IN" sz="2400" i="1">
                                <a:latin typeface="Cambria Math" panose="02040503050406030204" pitchFamily="18" charset="0"/>
                              </a:rPr>
                            </m:ctrlPr>
                          </m:sSubPr>
                          <m:e>
                            <m:r>
                              <a:rPr lang="en-US" sz="2400">
                                <a:latin typeface="Cambria Math" panose="02040503050406030204" pitchFamily="18" charset="0"/>
                              </a:rPr>
                              <m:t>𝑁</m:t>
                            </m:r>
                          </m:e>
                          <m:sub>
                            <m:r>
                              <a:rPr lang="en-US" sz="2400">
                                <a:latin typeface="Cambria Math" panose="02040503050406030204" pitchFamily="18" charset="0"/>
                              </a:rPr>
                              <m:t>𝐶</m:t>
                            </m:r>
                          </m:sub>
                        </m:sSub>
                      </m:num>
                      <m:den>
                        <m:r>
                          <a:rPr lang="en-US" sz="2400">
                            <a:latin typeface="Cambria Math" panose="02040503050406030204" pitchFamily="18" charset="0"/>
                          </a:rPr>
                          <m:t>6</m:t>
                        </m:r>
                      </m:den>
                    </m:f>
                  </m:oMath>
                </a14:m>
                <a:endParaRPr lang="en-IN" sz="2400" dirty="0" smtClean="0"/>
              </a:p>
              <a:p>
                <a:endParaRPr lang="en-IN" sz="2400" dirty="0"/>
              </a:p>
              <a:p>
                <a:r>
                  <a:rPr lang="en-US" sz="2400" dirty="0"/>
                  <a:t>That is, one-sixth of each corner atom is assigned to a unit cell (instead of 8 as with the cubic structure).</a:t>
                </a:r>
                <a:endParaRPr lang="en-IN" sz="2800" b="0" i="0" dirty="0" smtClean="0"/>
              </a:p>
              <a:p>
                <a:pPr algn="just"/>
                <a:endParaRPr lang="en-IN"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401782" y="1849897"/>
                <a:ext cx="8229600" cy="858420"/>
              </a:xfrm>
              <a:blipFill>
                <a:blip r:embed="rId2"/>
                <a:stretch>
                  <a:fillRect l="-1185" t="-13475" b="-221277"/>
                </a:stretch>
              </a:blipFill>
            </p:spPr>
            <p:txBody>
              <a:bodyPr/>
              <a:lstStyle/>
              <a:p>
                <a:r>
                  <a:rPr lang="en-IN">
                    <a:noFill/>
                  </a:rPr>
                  <a:t> </a:t>
                </a:r>
              </a:p>
            </p:txBody>
          </p:sp>
        </mc:Fallback>
      </mc:AlternateContent>
    </p:spTree>
    <p:extLst>
      <p:ext uri="{BB962C8B-B14F-4D97-AF65-F5344CB8AC3E}">
        <p14:creationId xmlns:p14="http://schemas.microsoft.com/office/powerpoint/2010/main" val="15245049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859513"/>
            <a:ext cx="8229600" cy="528496"/>
          </a:xfrm>
        </p:spPr>
        <p:txBody>
          <a:bodyPr/>
          <a:lstStyle/>
          <a:p>
            <a:pPr algn="ctr"/>
            <a:r>
              <a:rPr lang="en-IN" dirty="0"/>
              <a:t/>
            </a:r>
            <a:br>
              <a:rPr lang="en-IN" dirty="0"/>
            </a:b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401782" y="1203282"/>
                <a:ext cx="8229600" cy="858420"/>
              </a:xfrm>
            </p:spPr>
            <p:txBody>
              <a:bodyPr/>
              <a:lstStyle/>
              <a:p>
                <a:r>
                  <a:rPr lang="en-US" sz="2400" dirty="0"/>
                  <a:t>Because for HCP there are </a:t>
                </a:r>
                <a:endParaRPr lang="en-US" sz="2400" dirty="0" smtClean="0"/>
              </a:p>
              <a:p>
                <a:pPr marL="342900" indent="-342900">
                  <a:buFont typeface="Arial" panose="020B0604020202020204" pitchFamily="34" charset="0"/>
                  <a:buChar char="•"/>
                </a:pPr>
                <a:r>
                  <a:rPr lang="en-US" sz="2400" dirty="0" smtClean="0"/>
                  <a:t>6 </a:t>
                </a:r>
                <a:r>
                  <a:rPr lang="en-US" sz="2400" dirty="0"/>
                  <a:t>corner atoms in each of the top and bottom faces (for a total of 12 corner atoms), </a:t>
                </a:r>
                <a:endParaRPr lang="en-US" sz="2400" dirty="0" smtClean="0"/>
              </a:p>
              <a:p>
                <a:pPr marL="342900" indent="-342900">
                  <a:buFont typeface="Arial" panose="020B0604020202020204" pitchFamily="34" charset="0"/>
                  <a:buChar char="•"/>
                </a:pPr>
                <a:r>
                  <a:rPr lang="en-US" sz="2400" dirty="0" smtClean="0"/>
                  <a:t>2 </a:t>
                </a:r>
                <a:r>
                  <a:rPr lang="en-US" sz="2400" dirty="0"/>
                  <a:t>face center atoms (one from each of the top and bottom faces), and </a:t>
                </a:r>
                <a:endParaRPr lang="en-US" sz="2400" dirty="0" smtClean="0"/>
              </a:p>
              <a:p>
                <a:pPr marL="342900" indent="-342900">
                  <a:buFont typeface="Arial" panose="020B0604020202020204" pitchFamily="34" charset="0"/>
                  <a:buChar char="•"/>
                </a:pPr>
                <a:r>
                  <a:rPr lang="en-US" sz="2400" dirty="0" smtClean="0"/>
                  <a:t>3 </a:t>
                </a:r>
                <a:r>
                  <a:rPr lang="en-US" sz="2400" dirty="0" err="1"/>
                  <a:t>midplane</a:t>
                </a:r>
                <a:r>
                  <a:rPr lang="en-US" sz="2400" dirty="0"/>
                  <a:t> interior atoms, </a:t>
                </a:r>
                <a:endParaRPr lang="en-US" sz="2400" dirty="0" smtClean="0"/>
              </a:p>
              <a:p>
                <a:endParaRPr lang="en-US" sz="2400" dirty="0"/>
              </a:p>
              <a:p>
                <a:r>
                  <a:rPr lang="en-US" sz="2400" dirty="0" smtClean="0"/>
                  <a:t>the </a:t>
                </a:r>
                <a:r>
                  <a:rPr lang="en-US" sz="2400" dirty="0"/>
                  <a:t>value of N for HCP is </a:t>
                </a:r>
                <a:r>
                  <a:rPr lang="en-US" sz="2400" dirty="0" smtClean="0"/>
                  <a:t>found to </a:t>
                </a:r>
                <a:r>
                  <a:rPr lang="en-US" sz="2400" dirty="0"/>
                  <a:t>be</a:t>
                </a:r>
                <a:endParaRPr lang="en-IN" sz="2400" dirty="0" smtClean="0"/>
              </a:p>
              <a:p>
                <a:endParaRPr lang="en-IN" sz="2400" dirty="0" smtClean="0"/>
              </a:p>
              <a:p>
                <a:pPr/>
                <a14:m>
                  <m:oMathPara xmlns:m="http://schemas.openxmlformats.org/officeDocument/2006/math">
                    <m:oMathParaPr>
                      <m:jc m:val="centerGroup"/>
                    </m:oMathParaPr>
                    <m:oMath xmlns:m="http://schemas.openxmlformats.org/officeDocument/2006/math">
                      <m:r>
                        <a:rPr lang="en-US" sz="2400">
                          <a:latin typeface="Cambria Math" panose="02040503050406030204" pitchFamily="18" charset="0"/>
                        </a:rPr>
                        <m:t>𝑁</m:t>
                      </m:r>
                      <m:r>
                        <a:rPr lang="en-US" sz="2400">
                          <a:latin typeface="Cambria Math" panose="02040503050406030204" pitchFamily="18" charset="0"/>
                        </a:rPr>
                        <m:t>=3+</m:t>
                      </m:r>
                      <m:f>
                        <m:fPr>
                          <m:ctrlPr>
                            <a:rPr lang="en-IN" sz="2400" i="1">
                              <a:latin typeface="Cambria Math" panose="02040503050406030204" pitchFamily="18" charset="0"/>
                            </a:rPr>
                          </m:ctrlPr>
                        </m:fPr>
                        <m:num>
                          <m:r>
                            <a:rPr lang="en-US" sz="2400">
                              <a:latin typeface="Cambria Math" panose="02040503050406030204" pitchFamily="18" charset="0"/>
                            </a:rPr>
                            <m:t>2</m:t>
                          </m:r>
                        </m:num>
                        <m:den>
                          <m:r>
                            <a:rPr lang="en-US" sz="2400">
                              <a:latin typeface="Cambria Math" panose="02040503050406030204" pitchFamily="18" charset="0"/>
                            </a:rPr>
                            <m:t>2</m:t>
                          </m:r>
                        </m:den>
                      </m:f>
                      <m:r>
                        <a:rPr lang="en-US" sz="2400">
                          <a:latin typeface="Cambria Math" panose="02040503050406030204" pitchFamily="18" charset="0"/>
                        </a:rPr>
                        <m:t>+</m:t>
                      </m:r>
                      <m:f>
                        <m:fPr>
                          <m:ctrlPr>
                            <a:rPr lang="en-IN" sz="2400" i="1">
                              <a:latin typeface="Cambria Math" panose="02040503050406030204" pitchFamily="18" charset="0"/>
                            </a:rPr>
                          </m:ctrlPr>
                        </m:fPr>
                        <m:num>
                          <m:r>
                            <a:rPr lang="en-US" sz="2400">
                              <a:latin typeface="Cambria Math" panose="02040503050406030204" pitchFamily="18" charset="0"/>
                            </a:rPr>
                            <m:t>12</m:t>
                          </m:r>
                        </m:num>
                        <m:den>
                          <m:r>
                            <a:rPr lang="en-US" sz="2400">
                              <a:latin typeface="Cambria Math" panose="02040503050406030204" pitchFamily="18" charset="0"/>
                            </a:rPr>
                            <m:t>6</m:t>
                          </m:r>
                        </m:den>
                      </m:f>
                      <m:r>
                        <a:rPr lang="en-US" sz="2400">
                          <a:latin typeface="Cambria Math" panose="02040503050406030204" pitchFamily="18" charset="0"/>
                        </a:rPr>
                        <m:t>=6</m:t>
                      </m:r>
                    </m:oMath>
                  </m:oMathPara>
                </a14:m>
                <a:endParaRPr lang="en-IN" sz="2400" dirty="0" smtClean="0"/>
              </a:p>
              <a:p>
                <a:endParaRPr lang="en-IN" sz="2400" dirty="0"/>
              </a:p>
              <a:p>
                <a:r>
                  <a:rPr lang="en-US" sz="2400" dirty="0"/>
                  <a:t>Thus, 6 atoms are assigned to each unit cell.</a:t>
                </a:r>
                <a:endParaRPr lang="en-IN" sz="2400" dirty="0"/>
              </a:p>
              <a:p>
                <a:endParaRPr lang="en-IN" sz="2400" b="0" i="0" dirty="0" smtClean="0"/>
              </a:p>
              <a:p>
                <a:pPr algn="just"/>
                <a:endParaRPr lang="en-IN"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401782" y="1203282"/>
                <a:ext cx="8229600" cy="858420"/>
              </a:xfrm>
              <a:blipFill>
                <a:blip r:embed="rId2"/>
                <a:stretch>
                  <a:fillRect l="-1185" t="-13475" b="-434043"/>
                </a:stretch>
              </a:blipFill>
            </p:spPr>
            <p:txBody>
              <a:bodyPr/>
              <a:lstStyle/>
              <a:p>
                <a:r>
                  <a:rPr lang="en-IN">
                    <a:noFill/>
                  </a:rPr>
                  <a:t> </a:t>
                </a:r>
              </a:p>
            </p:txBody>
          </p:sp>
        </mc:Fallback>
      </mc:AlternateContent>
    </p:spTree>
    <p:extLst>
      <p:ext uri="{BB962C8B-B14F-4D97-AF65-F5344CB8AC3E}">
        <p14:creationId xmlns:p14="http://schemas.microsoft.com/office/powerpoint/2010/main" val="7590694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1782" y="1314188"/>
            <a:ext cx="8229600" cy="858420"/>
          </a:xfrm>
        </p:spPr>
        <p:txBody>
          <a:bodyPr/>
          <a:lstStyle/>
          <a:p>
            <a:r>
              <a:rPr lang="en-US" sz="2400" dirty="0"/>
              <a:t>The hexagonal prism has 3 equivalent unit cells (yellow, green and blue). Each prism 6 atoms/3 = 2 atoms per unit cell</a:t>
            </a:r>
            <a:endParaRPr lang="en-IN" sz="2400" dirty="0"/>
          </a:p>
          <a:p>
            <a:pPr algn="just"/>
            <a:endParaRPr lang="en-IN" sz="2400"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pic>
        <p:nvPicPr>
          <p:cNvPr id="5" name="Picture 4" descr="number of atoms in hexagonal unit cell - YouTube"/>
          <p:cNvPicPr/>
          <p:nvPr/>
        </p:nvPicPr>
        <p:blipFill rotWithShape="1">
          <a:blip r:embed="rId2">
            <a:extLst>
              <a:ext uri="{28A0092B-C50C-407E-A947-70E740481C1C}">
                <a14:useLocalDpi xmlns:a14="http://schemas.microsoft.com/office/drawing/2010/main" val="0"/>
              </a:ext>
            </a:extLst>
          </a:blip>
          <a:srcRect t="8252" r="4198" b="10488"/>
          <a:stretch/>
        </p:blipFill>
        <p:spPr bwMode="auto">
          <a:xfrm>
            <a:off x="1061431" y="2299047"/>
            <a:ext cx="6430010" cy="370078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171023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859513"/>
            <a:ext cx="8229600" cy="528496"/>
          </a:xfrm>
        </p:spPr>
        <p:txBody>
          <a:bodyPr/>
          <a:lstStyle/>
          <a:p>
            <a:pPr algn="ctr"/>
            <a:r>
              <a:rPr lang="en-IN" b="1" dirty="0" smtClean="0"/>
              <a:t>Volume of HCP Unit Cell</a:t>
            </a:r>
            <a:r>
              <a:rPr lang="en-IN" dirty="0"/>
              <a:t/>
            </a:r>
            <a:br>
              <a:rPr lang="en-IN" dirty="0"/>
            </a:b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401782" y="1711352"/>
                <a:ext cx="8229600" cy="858420"/>
              </a:xfrm>
            </p:spPr>
            <p:txBody>
              <a:bodyPr/>
              <a:lstStyle/>
              <a:p>
                <a:r>
                  <a:rPr lang="en-US" sz="2400" dirty="0"/>
                  <a:t>Volume of unit cell = Area of base × Height of the unit cell     </a:t>
                </a:r>
                <a:endParaRPr lang="en-US" sz="2400" dirty="0" smtClean="0"/>
              </a:p>
              <a:p>
                <a:endParaRPr lang="en-IN" sz="2400" dirty="0"/>
              </a:p>
              <a:p>
                <a:r>
                  <a:rPr lang="en-US" sz="2400" dirty="0" smtClean="0"/>
                  <a:t>The </a:t>
                </a:r>
                <a:r>
                  <a:rPr lang="en-US" sz="2400" dirty="0"/>
                  <a:t>base of (HCP)is a hexagon. </a:t>
                </a:r>
                <a:r>
                  <a:rPr lang="en-US" sz="2400" dirty="0" smtClean="0"/>
                  <a:t>We </a:t>
                </a:r>
                <a:r>
                  <a:rPr lang="en-US" sz="2400" dirty="0"/>
                  <a:t>know that the hexagon is made of the 6 equilateral triangles</a:t>
                </a:r>
                <a:r>
                  <a:rPr lang="en-US" sz="2400" dirty="0" smtClean="0"/>
                  <a:t>.</a:t>
                </a:r>
              </a:p>
              <a:p>
                <a:endParaRPr lang="en-IN" sz="2400" dirty="0"/>
              </a:p>
              <a:p>
                <a:pPr/>
                <a14:m>
                  <m:oMathPara xmlns:m="http://schemas.openxmlformats.org/officeDocument/2006/math">
                    <m:oMathParaPr>
                      <m:jc m:val="centerGroup"/>
                    </m:oMathParaPr>
                    <m:oMath xmlns:m="http://schemas.openxmlformats.org/officeDocument/2006/math">
                      <m:r>
                        <a:rPr lang="en-US" sz="2400">
                          <a:latin typeface="Cambria Math" panose="02040503050406030204" pitchFamily="18" charset="0"/>
                        </a:rPr>
                        <m:t>𝐴𝑟𝑒𝑎</m:t>
                      </m:r>
                      <m:r>
                        <a:rPr lang="en-US" sz="2400">
                          <a:latin typeface="Cambria Math" panose="02040503050406030204" pitchFamily="18" charset="0"/>
                        </a:rPr>
                        <m:t> </m:t>
                      </m:r>
                      <m:r>
                        <a:rPr lang="en-US" sz="2400">
                          <a:latin typeface="Cambria Math" panose="02040503050406030204" pitchFamily="18" charset="0"/>
                        </a:rPr>
                        <m:t>𝑜𝑓</m:t>
                      </m:r>
                      <m:r>
                        <a:rPr lang="en-US" sz="2400">
                          <a:latin typeface="Cambria Math" panose="02040503050406030204" pitchFamily="18" charset="0"/>
                        </a:rPr>
                        <m:t> </m:t>
                      </m:r>
                      <m:r>
                        <a:rPr lang="en-US" sz="2400">
                          <a:latin typeface="Cambria Math" panose="02040503050406030204" pitchFamily="18" charset="0"/>
                        </a:rPr>
                        <m:t>𝑒𝑞𝑢𝑖𝑙𝑎𝑡𝑒𝑟𝑎𝑙</m:t>
                      </m:r>
                      <m:r>
                        <a:rPr lang="en-US" sz="2400">
                          <a:latin typeface="Cambria Math" panose="02040503050406030204" pitchFamily="18" charset="0"/>
                        </a:rPr>
                        <m:t> </m:t>
                      </m:r>
                      <m:r>
                        <a:rPr lang="en-US" sz="2400">
                          <a:latin typeface="Cambria Math" panose="02040503050406030204" pitchFamily="18" charset="0"/>
                        </a:rPr>
                        <m:t>𝑡𝑟𝑎𝑖𝑎𝑛𝑔𝑙𝑒</m:t>
                      </m:r>
                      <m:r>
                        <a:rPr lang="en-US" sz="2400">
                          <a:latin typeface="Cambria Math" panose="02040503050406030204" pitchFamily="18" charset="0"/>
                        </a:rPr>
                        <m:t>=</m:t>
                      </m:r>
                      <m:f>
                        <m:fPr>
                          <m:ctrlPr>
                            <a:rPr lang="en-IN" sz="2400" i="1">
                              <a:latin typeface="Cambria Math" panose="02040503050406030204" pitchFamily="18" charset="0"/>
                            </a:rPr>
                          </m:ctrlPr>
                        </m:fPr>
                        <m:num>
                          <m:rad>
                            <m:radPr>
                              <m:degHide m:val="on"/>
                              <m:ctrlPr>
                                <a:rPr lang="en-IN" sz="2400" i="1">
                                  <a:latin typeface="Cambria Math" panose="02040503050406030204" pitchFamily="18" charset="0"/>
                                </a:rPr>
                              </m:ctrlPr>
                            </m:radPr>
                            <m:deg/>
                            <m:e>
                              <m:r>
                                <a:rPr lang="en-US" sz="2400">
                                  <a:latin typeface="Cambria Math" panose="02040503050406030204" pitchFamily="18" charset="0"/>
                                </a:rPr>
                                <m:t>3</m:t>
                              </m:r>
                            </m:e>
                          </m:rad>
                        </m:num>
                        <m:den>
                          <m:r>
                            <a:rPr lang="en-US" sz="2400">
                              <a:latin typeface="Cambria Math" panose="02040503050406030204" pitchFamily="18" charset="0"/>
                            </a:rPr>
                            <m:t>4</m:t>
                          </m:r>
                        </m:den>
                      </m:f>
                      <m:sSup>
                        <m:sSupPr>
                          <m:ctrlPr>
                            <a:rPr lang="en-IN" sz="2400" i="1">
                              <a:latin typeface="Cambria Math" panose="02040503050406030204" pitchFamily="18" charset="0"/>
                            </a:rPr>
                          </m:ctrlPr>
                        </m:sSupPr>
                        <m:e>
                          <m:r>
                            <a:rPr lang="en-US" sz="2400">
                              <a:latin typeface="Cambria Math" panose="02040503050406030204" pitchFamily="18" charset="0"/>
                            </a:rPr>
                            <m:t>𝑎</m:t>
                          </m:r>
                        </m:e>
                        <m:sup>
                          <m:r>
                            <a:rPr lang="en-US" sz="2400">
                              <a:latin typeface="Cambria Math" panose="02040503050406030204" pitchFamily="18" charset="0"/>
                            </a:rPr>
                            <m:t>2</m:t>
                          </m:r>
                        </m:sup>
                      </m:sSup>
                    </m:oMath>
                  </m:oMathPara>
                </a14:m>
                <a:endParaRPr lang="en-IN" sz="2400" dirty="0" smtClean="0"/>
              </a:p>
              <a:p>
                <a:endParaRPr lang="en-IN" sz="2400" dirty="0" smtClean="0"/>
              </a:p>
              <a:p>
                <a:r>
                  <a:rPr lang="en-US" sz="2400" dirty="0"/>
                  <a:t>Therefore, the area of the base is given as</a:t>
                </a:r>
                <a:r>
                  <a:rPr lang="en-US" sz="2400" dirty="0" smtClean="0"/>
                  <a:t>,</a:t>
                </a:r>
              </a:p>
              <a:p>
                <a:endParaRPr lang="en-IN" sz="2400" dirty="0"/>
              </a:p>
              <a:p>
                <a:pPr/>
                <a14:m>
                  <m:oMathPara xmlns:m="http://schemas.openxmlformats.org/officeDocument/2006/math">
                    <m:oMathParaPr>
                      <m:jc m:val="centerGroup"/>
                    </m:oMathParaPr>
                    <m:oMath xmlns:m="http://schemas.openxmlformats.org/officeDocument/2006/math">
                      <m:r>
                        <a:rPr lang="en-US" sz="2400">
                          <a:latin typeface="Cambria Math" panose="02040503050406030204" pitchFamily="18" charset="0"/>
                        </a:rPr>
                        <m:t>𝐴𝑟𝑒𝑎</m:t>
                      </m:r>
                      <m:r>
                        <a:rPr lang="en-US" sz="2400">
                          <a:latin typeface="Cambria Math" panose="02040503050406030204" pitchFamily="18" charset="0"/>
                        </a:rPr>
                        <m:t> </m:t>
                      </m:r>
                      <m:r>
                        <a:rPr lang="en-US" sz="2400">
                          <a:latin typeface="Cambria Math" panose="02040503050406030204" pitchFamily="18" charset="0"/>
                        </a:rPr>
                        <m:t>𝑜𝑓</m:t>
                      </m:r>
                      <m:r>
                        <a:rPr lang="en-US" sz="2400">
                          <a:latin typeface="Cambria Math" panose="02040503050406030204" pitchFamily="18" charset="0"/>
                        </a:rPr>
                        <m:t> </m:t>
                      </m:r>
                      <m:r>
                        <a:rPr lang="en-US" sz="2400">
                          <a:latin typeface="Cambria Math" panose="02040503050406030204" pitchFamily="18" charset="0"/>
                        </a:rPr>
                        <m:t>𝑏𝑎𝑠𝑒</m:t>
                      </m:r>
                      <m:r>
                        <a:rPr lang="en-US" sz="2400">
                          <a:latin typeface="Cambria Math" panose="02040503050406030204" pitchFamily="18" charset="0"/>
                        </a:rPr>
                        <m:t>=6×</m:t>
                      </m:r>
                      <m:f>
                        <m:fPr>
                          <m:ctrlPr>
                            <a:rPr lang="en-IN" sz="2400" i="1">
                              <a:latin typeface="Cambria Math" panose="02040503050406030204" pitchFamily="18" charset="0"/>
                            </a:rPr>
                          </m:ctrlPr>
                        </m:fPr>
                        <m:num>
                          <m:rad>
                            <m:radPr>
                              <m:degHide m:val="on"/>
                              <m:ctrlPr>
                                <a:rPr lang="en-IN" sz="2400" i="1">
                                  <a:latin typeface="Cambria Math" panose="02040503050406030204" pitchFamily="18" charset="0"/>
                                </a:rPr>
                              </m:ctrlPr>
                            </m:radPr>
                            <m:deg/>
                            <m:e>
                              <m:r>
                                <a:rPr lang="en-US" sz="2400">
                                  <a:latin typeface="Cambria Math" panose="02040503050406030204" pitchFamily="18" charset="0"/>
                                </a:rPr>
                                <m:t>3</m:t>
                              </m:r>
                            </m:e>
                          </m:rad>
                        </m:num>
                        <m:den>
                          <m:r>
                            <a:rPr lang="en-US" sz="2400">
                              <a:latin typeface="Cambria Math" panose="02040503050406030204" pitchFamily="18" charset="0"/>
                            </a:rPr>
                            <m:t>4</m:t>
                          </m:r>
                        </m:den>
                      </m:f>
                      <m:sSup>
                        <m:sSupPr>
                          <m:ctrlPr>
                            <a:rPr lang="en-IN" sz="2400" i="1">
                              <a:latin typeface="Cambria Math" panose="02040503050406030204" pitchFamily="18" charset="0"/>
                            </a:rPr>
                          </m:ctrlPr>
                        </m:sSupPr>
                        <m:e>
                          <m:r>
                            <a:rPr lang="en-US" sz="2400">
                              <a:latin typeface="Cambria Math" panose="02040503050406030204" pitchFamily="18" charset="0"/>
                            </a:rPr>
                            <m:t>𝑎</m:t>
                          </m:r>
                        </m:e>
                        <m:sup>
                          <m:r>
                            <a:rPr lang="en-US" sz="2400">
                              <a:latin typeface="Cambria Math" panose="02040503050406030204" pitchFamily="18" charset="0"/>
                            </a:rPr>
                            <m:t>2</m:t>
                          </m:r>
                        </m:sup>
                      </m:sSup>
                    </m:oMath>
                  </m:oMathPara>
                </a14:m>
                <a:endParaRPr lang="en-IN" sz="2400" dirty="0"/>
              </a:p>
              <a:p>
                <a:endParaRPr lang="en-IN" sz="2400" dirty="0"/>
              </a:p>
              <a:p>
                <a:pPr algn="just"/>
                <a:endParaRPr lang="en-IN" sz="2400"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401782" y="1711352"/>
                <a:ext cx="8229600" cy="858420"/>
              </a:xfrm>
              <a:blipFill>
                <a:blip r:embed="rId2"/>
                <a:stretch>
                  <a:fillRect l="-1185" t="-13475" r="-889" b="-375887"/>
                </a:stretch>
              </a:blipFill>
            </p:spPr>
            <p:txBody>
              <a:bodyPr/>
              <a:lstStyle/>
              <a:p>
                <a:r>
                  <a:rPr lang="en-IN">
                    <a:noFill/>
                  </a:rPr>
                  <a:t> </a:t>
                </a:r>
              </a:p>
            </p:txBody>
          </p:sp>
        </mc:Fallback>
      </mc:AlternateContent>
    </p:spTree>
    <p:extLst>
      <p:ext uri="{BB962C8B-B14F-4D97-AF65-F5344CB8AC3E}">
        <p14:creationId xmlns:p14="http://schemas.microsoft.com/office/powerpoint/2010/main" val="40887100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859513"/>
            <a:ext cx="8229600" cy="528496"/>
          </a:xfrm>
        </p:spPr>
        <p:txBody>
          <a:bodyPr/>
          <a:lstStyle/>
          <a:p>
            <a:pPr algn="ctr"/>
            <a:r>
              <a:rPr lang="en-IN" dirty="0"/>
              <a:t/>
            </a:r>
            <a:br>
              <a:rPr lang="en-IN" dirty="0"/>
            </a:b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401782" y="1446051"/>
                <a:ext cx="8229600" cy="858420"/>
              </a:xfrm>
            </p:spPr>
            <p:txBody>
              <a:bodyPr/>
              <a:lstStyle/>
              <a:p>
                <a:r>
                  <a:rPr lang="en-US" sz="2400" dirty="0"/>
                  <a:t>Let’s ‘h’ be the height of the hexagonal unit. Therefore we have</a:t>
                </a:r>
                <a:r>
                  <a:rPr lang="en-US" sz="2400" dirty="0" smtClean="0"/>
                  <a:t>,</a:t>
                </a:r>
              </a:p>
              <a:p>
                <a:endParaRPr lang="en-IN" sz="2400" dirty="0"/>
              </a:p>
              <a:p>
                <a:pPr/>
                <a14:m>
                  <m:oMathPara xmlns:m="http://schemas.openxmlformats.org/officeDocument/2006/math">
                    <m:oMathParaPr>
                      <m:jc m:val="centerGroup"/>
                    </m:oMathParaPr>
                    <m:oMath xmlns:m="http://schemas.openxmlformats.org/officeDocument/2006/math">
                      <m:f>
                        <m:fPr>
                          <m:ctrlPr>
                            <a:rPr lang="en-IN" sz="2400" i="1">
                              <a:latin typeface="Cambria Math" panose="02040503050406030204" pitchFamily="18" charset="0"/>
                            </a:rPr>
                          </m:ctrlPr>
                        </m:fPr>
                        <m:num>
                          <m:r>
                            <a:rPr lang="en-US" sz="2400">
                              <a:latin typeface="Cambria Math" panose="02040503050406030204" pitchFamily="18" charset="0"/>
                            </a:rPr>
                            <m:t>h</m:t>
                          </m:r>
                        </m:num>
                        <m:den>
                          <m:r>
                            <m:rPr>
                              <m:sty m:val="p"/>
                            </m:rPr>
                            <a:rPr lang="en-US" sz="2400">
                              <a:latin typeface="Cambria Math" panose="02040503050406030204" pitchFamily="18" charset="0"/>
                            </a:rPr>
                            <m:t>a</m:t>
                          </m:r>
                        </m:den>
                      </m:f>
                      <m:r>
                        <a:rPr lang="en-US" sz="2400">
                          <a:latin typeface="Cambria Math" panose="02040503050406030204" pitchFamily="18" charset="0"/>
                        </a:rPr>
                        <m:t>=</m:t>
                      </m:r>
                      <m:rad>
                        <m:radPr>
                          <m:degHide m:val="on"/>
                          <m:ctrlPr>
                            <a:rPr lang="en-IN" sz="2400" i="1">
                              <a:latin typeface="Cambria Math" panose="02040503050406030204" pitchFamily="18" charset="0"/>
                            </a:rPr>
                          </m:ctrlPr>
                        </m:radPr>
                        <m:deg/>
                        <m:e>
                          <m:f>
                            <m:fPr>
                              <m:ctrlPr>
                                <a:rPr lang="en-IN" sz="2400" i="1">
                                  <a:latin typeface="Cambria Math" panose="02040503050406030204" pitchFamily="18" charset="0"/>
                                </a:rPr>
                              </m:ctrlPr>
                            </m:fPr>
                            <m:num>
                              <m:r>
                                <a:rPr lang="en-US" sz="2400">
                                  <a:latin typeface="Cambria Math" panose="02040503050406030204" pitchFamily="18" charset="0"/>
                                </a:rPr>
                                <m:t>8</m:t>
                              </m:r>
                            </m:num>
                            <m:den>
                              <m:r>
                                <a:rPr lang="en-US" sz="2400">
                                  <a:latin typeface="Cambria Math" panose="02040503050406030204" pitchFamily="18" charset="0"/>
                                </a:rPr>
                                <m:t>3</m:t>
                              </m:r>
                            </m:den>
                          </m:f>
                        </m:e>
                      </m:rad>
                    </m:oMath>
                  </m:oMathPara>
                </a14:m>
                <a:endParaRPr lang="en-IN" sz="2400" dirty="0" smtClean="0"/>
              </a:p>
              <a:p>
                <a:endParaRPr lang="en-IN" sz="2400" dirty="0"/>
              </a:p>
              <a:p>
                <a:r>
                  <a:rPr lang="en-US" sz="2400" dirty="0"/>
                  <a:t>Now, substitute these values in the volume of (HCP)we have</a:t>
                </a:r>
                <a:r>
                  <a:rPr lang="en-US" sz="2400" dirty="0" smtClean="0"/>
                  <a:t>,</a:t>
                </a:r>
                <a:endParaRPr lang="en-IN" sz="2400" dirty="0"/>
              </a:p>
              <a:p>
                <a:r>
                  <a:rPr lang="en-US" sz="2400" dirty="0"/>
                  <a:t>Volume of HCP = Area of base × height of the unit </a:t>
                </a:r>
                <a:r>
                  <a:rPr lang="en-US" sz="2400" dirty="0" smtClean="0"/>
                  <a:t>cell</a:t>
                </a:r>
              </a:p>
              <a:p>
                <a:endParaRPr lang="en-IN" sz="2400" dirty="0"/>
              </a:p>
              <a:p>
                <a:pPr/>
                <a14:m>
                  <m:oMathPara xmlns:m="http://schemas.openxmlformats.org/officeDocument/2006/math">
                    <m:oMathParaPr>
                      <m:jc m:val="centerGroup"/>
                    </m:oMathParaPr>
                    <m:oMath xmlns:m="http://schemas.openxmlformats.org/officeDocument/2006/math">
                      <m:r>
                        <a:rPr lang="en-US" sz="2400">
                          <a:latin typeface="Cambria Math" panose="02040503050406030204" pitchFamily="18" charset="0"/>
                        </a:rPr>
                        <m:t>𝑉𝑜𝑙𝑢𝑚𝑒</m:t>
                      </m:r>
                      <m:r>
                        <a:rPr lang="en-US" sz="2400">
                          <a:latin typeface="Cambria Math" panose="02040503050406030204" pitchFamily="18" charset="0"/>
                        </a:rPr>
                        <m:t> </m:t>
                      </m:r>
                      <m:r>
                        <a:rPr lang="en-US" sz="2400">
                          <a:latin typeface="Cambria Math" panose="02040503050406030204" pitchFamily="18" charset="0"/>
                        </a:rPr>
                        <m:t>𝑜𝑓</m:t>
                      </m:r>
                      <m:r>
                        <a:rPr lang="en-US" sz="2400">
                          <a:latin typeface="Cambria Math" panose="02040503050406030204" pitchFamily="18" charset="0"/>
                        </a:rPr>
                        <m:t> </m:t>
                      </m:r>
                      <m:r>
                        <a:rPr lang="en-US" sz="2400">
                          <a:latin typeface="Cambria Math" panose="02040503050406030204" pitchFamily="18" charset="0"/>
                        </a:rPr>
                        <m:t>𝐻𝐶𝑃</m:t>
                      </m:r>
                      <m:r>
                        <a:rPr lang="en-US" sz="2400">
                          <a:latin typeface="Cambria Math" panose="02040503050406030204" pitchFamily="18" charset="0"/>
                        </a:rPr>
                        <m:t>=6×</m:t>
                      </m:r>
                      <m:f>
                        <m:fPr>
                          <m:ctrlPr>
                            <a:rPr lang="en-IN" sz="2400" i="1">
                              <a:latin typeface="Cambria Math" panose="02040503050406030204" pitchFamily="18" charset="0"/>
                            </a:rPr>
                          </m:ctrlPr>
                        </m:fPr>
                        <m:num>
                          <m:rad>
                            <m:radPr>
                              <m:degHide m:val="on"/>
                              <m:ctrlPr>
                                <a:rPr lang="en-IN" sz="2400" i="1">
                                  <a:latin typeface="Cambria Math" panose="02040503050406030204" pitchFamily="18" charset="0"/>
                                </a:rPr>
                              </m:ctrlPr>
                            </m:radPr>
                            <m:deg/>
                            <m:e>
                              <m:r>
                                <a:rPr lang="en-US" sz="2400">
                                  <a:latin typeface="Cambria Math" panose="02040503050406030204" pitchFamily="18" charset="0"/>
                                </a:rPr>
                                <m:t>3</m:t>
                              </m:r>
                            </m:e>
                          </m:rad>
                        </m:num>
                        <m:den>
                          <m:r>
                            <a:rPr lang="en-US" sz="2400">
                              <a:latin typeface="Cambria Math" panose="02040503050406030204" pitchFamily="18" charset="0"/>
                            </a:rPr>
                            <m:t>4</m:t>
                          </m:r>
                        </m:den>
                      </m:f>
                      <m:sSup>
                        <m:sSupPr>
                          <m:ctrlPr>
                            <a:rPr lang="en-IN" sz="2400" i="1">
                              <a:latin typeface="Cambria Math" panose="02040503050406030204" pitchFamily="18" charset="0"/>
                            </a:rPr>
                          </m:ctrlPr>
                        </m:sSupPr>
                        <m:e>
                          <m:r>
                            <a:rPr lang="en-US" sz="2400">
                              <a:latin typeface="Cambria Math" panose="02040503050406030204" pitchFamily="18" charset="0"/>
                            </a:rPr>
                            <m:t>𝑎</m:t>
                          </m:r>
                        </m:e>
                        <m:sup>
                          <m:r>
                            <a:rPr lang="en-US" sz="2400">
                              <a:latin typeface="Cambria Math" panose="02040503050406030204" pitchFamily="18" charset="0"/>
                            </a:rPr>
                            <m:t>2</m:t>
                          </m:r>
                        </m:sup>
                      </m:sSup>
                      <m:r>
                        <a:rPr lang="en-US" sz="2400">
                          <a:latin typeface="Cambria Math" panose="02040503050406030204" pitchFamily="18" charset="0"/>
                        </a:rPr>
                        <m:t>×</m:t>
                      </m:r>
                      <m:rad>
                        <m:radPr>
                          <m:degHide m:val="on"/>
                          <m:ctrlPr>
                            <a:rPr lang="en-IN" sz="2400" i="1">
                              <a:latin typeface="Cambria Math" panose="02040503050406030204" pitchFamily="18" charset="0"/>
                            </a:rPr>
                          </m:ctrlPr>
                        </m:radPr>
                        <m:deg/>
                        <m:e>
                          <m:f>
                            <m:fPr>
                              <m:ctrlPr>
                                <a:rPr lang="en-IN" sz="2400" i="1">
                                  <a:latin typeface="Cambria Math" panose="02040503050406030204" pitchFamily="18" charset="0"/>
                                </a:rPr>
                              </m:ctrlPr>
                            </m:fPr>
                            <m:num>
                              <m:r>
                                <a:rPr lang="en-US" sz="2400">
                                  <a:latin typeface="Cambria Math" panose="02040503050406030204" pitchFamily="18" charset="0"/>
                                </a:rPr>
                                <m:t>8</m:t>
                              </m:r>
                            </m:num>
                            <m:den>
                              <m:r>
                                <a:rPr lang="en-US" sz="2400">
                                  <a:latin typeface="Cambria Math" panose="02040503050406030204" pitchFamily="18" charset="0"/>
                                </a:rPr>
                                <m:t>3</m:t>
                              </m:r>
                            </m:den>
                          </m:f>
                        </m:e>
                      </m:rad>
                      <m:r>
                        <a:rPr lang="en-US" sz="2400">
                          <a:latin typeface="Cambria Math" panose="02040503050406030204" pitchFamily="18" charset="0"/>
                        </a:rPr>
                        <m:t>𝑎</m:t>
                      </m:r>
                    </m:oMath>
                  </m:oMathPara>
                </a14:m>
                <a:endParaRPr lang="en-IN" sz="2400" dirty="0"/>
              </a:p>
              <a:p>
                <a:pPr algn="just"/>
                <a:endParaRPr lang="en-IN"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401782" y="1446051"/>
                <a:ext cx="8229600" cy="858420"/>
              </a:xfrm>
              <a:blipFill>
                <a:blip r:embed="rId2"/>
                <a:stretch>
                  <a:fillRect l="-1185" t="-13475" b="-360284"/>
                </a:stretch>
              </a:blipFill>
            </p:spPr>
            <p:txBody>
              <a:bodyPr/>
              <a:lstStyle/>
              <a:p>
                <a:r>
                  <a:rPr lang="en-IN">
                    <a:noFill/>
                  </a:rPr>
                  <a:t> </a:t>
                </a:r>
              </a:p>
            </p:txBody>
          </p:sp>
        </mc:Fallback>
      </mc:AlternateContent>
    </p:spTree>
    <p:extLst>
      <p:ext uri="{BB962C8B-B14F-4D97-AF65-F5344CB8AC3E}">
        <p14:creationId xmlns:p14="http://schemas.microsoft.com/office/powerpoint/2010/main" val="22018930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859513"/>
            <a:ext cx="8229600" cy="528496"/>
          </a:xfrm>
        </p:spPr>
        <p:txBody>
          <a:bodyPr/>
          <a:lstStyle/>
          <a:p>
            <a:pPr algn="ctr"/>
            <a:r>
              <a:rPr lang="en-IN" dirty="0"/>
              <a:t/>
            </a:r>
            <a:br>
              <a:rPr lang="en-IN" dirty="0"/>
            </a:b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00182" y="1285297"/>
                <a:ext cx="8229600" cy="858420"/>
              </a:xfrm>
            </p:spPr>
            <p:txBody>
              <a:bodyPr/>
              <a:lstStyle/>
              <a:p>
                <a:r>
                  <a:rPr lang="en-US" sz="2400" dirty="0"/>
                  <a:t>We know that the edge length ‘a’ is equal to twice the radius of the atom. That </a:t>
                </a:r>
                <a:r>
                  <a:rPr lang="en-US" sz="2400" dirty="0" smtClean="0"/>
                  <a:t>is,  a=2R</a:t>
                </a:r>
              </a:p>
              <a:p>
                <a:endParaRPr lang="en-IN" sz="2400" dirty="0"/>
              </a:p>
              <a:p>
                <a:r>
                  <a:rPr lang="en-US" sz="2400" dirty="0"/>
                  <a:t>Substitute these values in the volume we get</a:t>
                </a:r>
                <a:r>
                  <a:rPr lang="en-US" sz="2400" dirty="0" smtClean="0"/>
                  <a:t>,</a:t>
                </a:r>
              </a:p>
              <a:p>
                <a:endParaRPr lang="en-IN" sz="2400" dirty="0"/>
              </a:p>
              <a:p>
                <a:pPr/>
                <a14:m>
                  <m:oMathPara xmlns:m="http://schemas.openxmlformats.org/officeDocument/2006/math">
                    <m:oMathParaPr>
                      <m:jc m:val="centerGroup"/>
                    </m:oMathParaPr>
                    <m:oMath xmlns:m="http://schemas.openxmlformats.org/officeDocument/2006/math">
                      <m:r>
                        <a:rPr lang="en-US" sz="2400">
                          <a:latin typeface="Cambria Math" panose="02040503050406030204" pitchFamily="18" charset="0"/>
                        </a:rPr>
                        <m:t>𝑉𝑜𝑙𝑢𝑚𝑒</m:t>
                      </m:r>
                      <m:r>
                        <a:rPr lang="en-US" sz="2400">
                          <a:latin typeface="Cambria Math" panose="02040503050406030204" pitchFamily="18" charset="0"/>
                        </a:rPr>
                        <m:t> </m:t>
                      </m:r>
                      <m:r>
                        <a:rPr lang="en-US" sz="2400">
                          <a:latin typeface="Cambria Math" panose="02040503050406030204" pitchFamily="18" charset="0"/>
                        </a:rPr>
                        <m:t>𝑜𝑓</m:t>
                      </m:r>
                      <m:r>
                        <a:rPr lang="en-US" sz="2400">
                          <a:latin typeface="Cambria Math" panose="02040503050406030204" pitchFamily="18" charset="0"/>
                        </a:rPr>
                        <m:t> </m:t>
                      </m:r>
                      <m:r>
                        <a:rPr lang="en-US" sz="2400">
                          <a:latin typeface="Cambria Math" panose="02040503050406030204" pitchFamily="18" charset="0"/>
                        </a:rPr>
                        <m:t>𝐻𝐶𝑃</m:t>
                      </m:r>
                      <m:r>
                        <a:rPr lang="en-US" sz="2400">
                          <a:latin typeface="Cambria Math" panose="02040503050406030204" pitchFamily="18" charset="0"/>
                        </a:rPr>
                        <m:t>=6×</m:t>
                      </m:r>
                      <m:f>
                        <m:fPr>
                          <m:ctrlPr>
                            <a:rPr lang="en-IN" sz="2400" i="1">
                              <a:latin typeface="Cambria Math" panose="02040503050406030204" pitchFamily="18" charset="0"/>
                            </a:rPr>
                          </m:ctrlPr>
                        </m:fPr>
                        <m:num>
                          <m:rad>
                            <m:radPr>
                              <m:degHide m:val="on"/>
                              <m:ctrlPr>
                                <a:rPr lang="en-IN" sz="2400" i="1">
                                  <a:latin typeface="Cambria Math" panose="02040503050406030204" pitchFamily="18" charset="0"/>
                                </a:rPr>
                              </m:ctrlPr>
                            </m:radPr>
                            <m:deg/>
                            <m:e>
                              <m:r>
                                <a:rPr lang="en-US" sz="2400">
                                  <a:latin typeface="Cambria Math" panose="02040503050406030204" pitchFamily="18" charset="0"/>
                                </a:rPr>
                                <m:t>3</m:t>
                              </m:r>
                            </m:e>
                          </m:rad>
                        </m:num>
                        <m:den>
                          <m:r>
                            <a:rPr lang="en-US" sz="2400">
                              <a:latin typeface="Cambria Math" panose="02040503050406030204" pitchFamily="18" charset="0"/>
                            </a:rPr>
                            <m:t>4</m:t>
                          </m:r>
                        </m:den>
                      </m:f>
                      <m:sSup>
                        <m:sSupPr>
                          <m:ctrlPr>
                            <a:rPr lang="en-IN" sz="2400" i="1">
                              <a:latin typeface="Cambria Math" panose="02040503050406030204" pitchFamily="18" charset="0"/>
                            </a:rPr>
                          </m:ctrlPr>
                        </m:sSupPr>
                        <m:e>
                          <m:r>
                            <a:rPr lang="en-US" sz="2400">
                              <a:latin typeface="Cambria Math" panose="02040503050406030204" pitchFamily="18" charset="0"/>
                            </a:rPr>
                            <m:t>𝑎</m:t>
                          </m:r>
                        </m:e>
                        <m:sup>
                          <m:r>
                            <a:rPr lang="en-US" sz="2400">
                              <a:latin typeface="Cambria Math" panose="02040503050406030204" pitchFamily="18" charset="0"/>
                            </a:rPr>
                            <m:t>2</m:t>
                          </m:r>
                        </m:sup>
                      </m:sSup>
                      <m:r>
                        <a:rPr lang="en-US" sz="2400">
                          <a:latin typeface="Cambria Math" panose="02040503050406030204" pitchFamily="18" charset="0"/>
                        </a:rPr>
                        <m:t>×</m:t>
                      </m:r>
                      <m:rad>
                        <m:radPr>
                          <m:degHide m:val="on"/>
                          <m:ctrlPr>
                            <a:rPr lang="en-IN" sz="2400" i="1">
                              <a:latin typeface="Cambria Math" panose="02040503050406030204" pitchFamily="18" charset="0"/>
                            </a:rPr>
                          </m:ctrlPr>
                        </m:radPr>
                        <m:deg/>
                        <m:e>
                          <m:f>
                            <m:fPr>
                              <m:ctrlPr>
                                <a:rPr lang="en-IN" sz="2400" i="1">
                                  <a:latin typeface="Cambria Math" panose="02040503050406030204" pitchFamily="18" charset="0"/>
                                </a:rPr>
                              </m:ctrlPr>
                            </m:fPr>
                            <m:num>
                              <m:r>
                                <a:rPr lang="en-US" sz="2400">
                                  <a:latin typeface="Cambria Math" panose="02040503050406030204" pitchFamily="18" charset="0"/>
                                </a:rPr>
                                <m:t>8</m:t>
                              </m:r>
                            </m:num>
                            <m:den>
                              <m:r>
                                <a:rPr lang="en-US" sz="2400">
                                  <a:latin typeface="Cambria Math" panose="02040503050406030204" pitchFamily="18" charset="0"/>
                                </a:rPr>
                                <m:t>3</m:t>
                              </m:r>
                            </m:den>
                          </m:f>
                        </m:e>
                      </m:rad>
                      <m:r>
                        <a:rPr lang="en-US" sz="2400">
                          <a:latin typeface="Cambria Math" panose="02040503050406030204" pitchFamily="18" charset="0"/>
                        </a:rPr>
                        <m:t>𝑎</m:t>
                      </m:r>
                      <m:r>
                        <a:rPr lang="en-US" sz="2400">
                          <a:latin typeface="Cambria Math" panose="02040503050406030204" pitchFamily="18" charset="0"/>
                        </a:rPr>
                        <m:t>=6×</m:t>
                      </m:r>
                      <m:f>
                        <m:fPr>
                          <m:ctrlPr>
                            <a:rPr lang="en-IN" sz="2400" i="1">
                              <a:latin typeface="Cambria Math" panose="02040503050406030204" pitchFamily="18" charset="0"/>
                            </a:rPr>
                          </m:ctrlPr>
                        </m:fPr>
                        <m:num>
                          <m:rad>
                            <m:radPr>
                              <m:degHide m:val="on"/>
                              <m:ctrlPr>
                                <a:rPr lang="en-IN" sz="2400" i="1">
                                  <a:latin typeface="Cambria Math" panose="02040503050406030204" pitchFamily="18" charset="0"/>
                                </a:rPr>
                              </m:ctrlPr>
                            </m:radPr>
                            <m:deg/>
                            <m:e>
                              <m:r>
                                <a:rPr lang="en-US" sz="2400">
                                  <a:latin typeface="Cambria Math" panose="02040503050406030204" pitchFamily="18" charset="0"/>
                                </a:rPr>
                                <m:t>3</m:t>
                              </m:r>
                            </m:e>
                          </m:rad>
                        </m:num>
                        <m:den>
                          <m:r>
                            <a:rPr lang="en-US" sz="2400">
                              <a:latin typeface="Cambria Math" panose="02040503050406030204" pitchFamily="18" charset="0"/>
                            </a:rPr>
                            <m:t>4</m:t>
                          </m:r>
                        </m:den>
                      </m:f>
                      <m:sSup>
                        <m:sSupPr>
                          <m:ctrlPr>
                            <a:rPr lang="en-IN" sz="2400" i="1">
                              <a:latin typeface="Cambria Math" panose="02040503050406030204" pitchFamily="18" charset="0"/>
                            </a:rPr>
                          </m:ctrlPr>
                        </m:sSupPr>
                        <m:e>
                          <m:d>
                            <m:dPr>
                              <m:ctrlPr>
                                <a:rPr lang="en-IN" sz="2400" i="1">
                                  <a:latin typeface="Cambria Math" panose="02040503050406030204" pitchFamily="18" charset="0"/>
                                </a:rPr>
                              </m:ctrlPr>
                            </m:dPr>
                            <m:e>
                              <m:r>
                                <a:rPr lang="en-US" sz="2400">
                                  <a:latin typeface="Cambria Math" panose="02040503050406030204" pitchFamily="18" charset="0"/>
                                </a:rPr>
                                <m:t>2</m:t>
                              </m:r>
                              <m:r>
                                <a:rPr lang="en-US" sz="2400">
                                  <a:latin typeface="Cambria Math" panose="02040503050406030204" pitchFamily="18" charset="0"/>
                                </a:rPr>
                                <m:t>𝑅</m:t>
                              </m:r>
                            </m:e>
                          </m:d>
                        </m:e>
                        <m:sup>
                          <m:r>
                            <a:rPr lang="en-US" sz="2400">
                              <a:latin typeface="Cambria Math" panose="02040503050406030204" pitchFamily="18" charset="0"/>
                            </a:rPr>
                            <m:t>2</m:t>
                          </m:r>
                        </m:sup>
                      </m:sSup>
                      <m:r>
                        <a:rPr lang="en-US" sz="2400">
                          <a:latin typeface="Cambria Math" panose="02040503050406030204" pitchFamily="18" charset="0"/>
                        </a:rPr>
                        <m:t>×</m:t>
                      </m:r>
                      <m:rad>
                        <m:radPr>
                          <m:degHide m:val="on"/>
                          <m:ctrlPr>
                            <a:rPr lang="en-IN" sz="2400" i="1">
                              <a:latin typeface="Cambria Math" panose="02040503050406030204" pitchFamily="18" charset="0"/>
                            </a:rPr>
                          </m:ctrlPr>
                        </m:radPr>
                        <m:deg/>
                        <m:e>
                          <m:f>
                            <m:fPr>
                              <m:ctrlPr>
                                <a:rPr lang="en-IN" sz="2400" i="1">
                                  <a:latin typeface="Cambria Math" panose="02040503050406030204" pitchFamily="18" charset="0"/>
                                </a:rPr>
                              </m:ctrlPr>
                            </m:fPr>
                            <m:num>
                              <m:r>
                                <a:rPr lang="en-US" sz="2400">
                                  <a:latin typeface="Cambria Math" panose="02040503050406030204" pitchFamily="18" charset="0"/>
                                </a:rPr>
                                <m:t>8</m:t>
                              </m:r>
                            </m:num>
                            <m:den>
                              <m:r>
                                <a:rPr lang="en-US" sz="2400">
                                  <a:latin typeface="Cambria Math" panose="02040503050406030204" pitchFamily="18" charset="0"/>
                                </a:rPr>
                                <m:t>3</m:t>
                              </m:r>
                            </m:den>
                          </m:f>
                        </m:e>
                      </m:rad>
                      <m:d>
                        <m:dPr>
                          <m:ctrlPr>
                            <a:rPr lang="en-IN" sz="2400" i="1">
                              <a:latin typeface="Cambria Math" panose="02040503050406030204" pitchFamily="18" charset="0"/>
                            </a:rPr>
                          </m:ctrlPr>
                        </m:dPr>
                        <m:e>
                          <m:r>
                            <a:rPr lang="en-US" sz="2400">
                              <a:latin typeface="Cambria Math" panose="02040503050406030204" pitchFamily="18" charset="0"/>
                            </a:rPr>
                            <m:t>2</m:t>
                          </m:r>
                          <m:r>
                            <a:rPr lang="en-US" sz="2400">
                              <a:latin typeface="Cambria Math" panose="02040503050406030204" pitchFamily="18" charset="0"/>
                            </a:rPr>
                            <m:t>𝑅</m:t>
                          </m:r>
                        </m:e>
                      </m:d>
                      <m:r>
                        <a:rPr lang="en-US" sz="2400">
                          <a:latin typeface="Cambria Math" panose="02040503050406030204" pitchFamily="18" charset="0"/>
                        </a:rPr>
                        <m:t>=24</m:t>
                      </m:r>
                      <m:rad>
                        <m:radPr>
                          <m:degHide m:val="on"/>
                          <m:ctrlPr>
                            <a:rPr lang="en-IN" sz="2400" i="1">
                              <a:latin typeface="Cambria Math" panose="02040503050406030204" pitchFamily="18" charset="0"/>
                            </a:rPr>
                          </m:ctrlPr>
                        </m:radPr>
                        <m:deg/>
                        <m:e>
                          <m:r>
                            <a:rPr lang="en-US" sz="2400">
                              <a:latin typeface="Cambria Math" panose="02040503050406030204" pitchFamily="18" charset="0"/>
                            </a:rPr>
                            <m:t>2</m:t>
                          </m:r>
                        </m:e>
                      </m:rad>
                      <m:sSup>
                        <m:sSupPr>
                          <m:ctrlPr>
                            <a:rPr lang="en-IN" sz="2400" i="1">
                              <a:latin typeface="Cambria Math" panose="02040503050406030204" pitchFamily="18" charset="0"/>
                            </a:rPr>
                          </m:ctrlPr>
                        </m:sSupPr>
                        <m:e>
                          <m:r>
                            <a:rPr lang="en-US" sz="2400">
                              <a:latin typeface="Cambria Math" panose="02040503050406030204" pitchFamily="18" charset="0"/>
                            </a:rPr>
                            <m:t>𝑅</m:t>
                          </m:r>
                        </m:e>
                        <m:sup>
                          <m:r>
                            <a:rPr lang="en-US" sz="2400">
                              <a:latin typeface="Cambria Math" panose="02040503050406030204" pitchFamily="18" charset="0"/>
                            </a:rPr>
                            <m:t>3</m:t>
                          </m:r>
                        </m:sup>
                      </m:sSup>
                    </m:oMath>
                  </m:oMathPara>
                </a14:m>
                <a:endParaRPr lang="en-IN" sz="2400" dirty="0"/>
              </a:p>
              <a:p>
                <a:r>
                  <a:rPr lang="en-US" sz="2400" dirty="0"/>
                  <a:t/>
                </a:r>
                <a:br>
                  <a:rPr lang="en-US" sz="2400" dirty="0"/>
                </a:br>
                <a:r>
                  <a:rPr lang="en-US" sz="2400" dirty="0"/>
                  <a:t>Therefore, the volume of the hexagonal close packing structure is </a:t>
                </a:r>
                <a:endParaRPr lang="en-US" sz="2400" dirty="0" smtClean="0"/>
              </a:p>
              <a:p>
                <a:endParaRPr lang="en-IN" sz="2400" dirty="0"/>
              </a:p>
              <a:p>
                <a:pPr/>
                <a14:m>
                  <m:oMathPara xmlns:m="http://schemas.openxmlformats.org/officeDocument/2006/math">
                    <m:oMathParaPr>
                      <m:jc m:val="centerGroup"/>
                    </m:oMathParaPr>
                    <m:oMath xmlns:m="http://schemas.openxmlformats.org/officeDocument/2006/math">
                      <m:r>
                        <a:rPr lang="en-US" sz="2400">
                          <a:latin typeface="Cambria Math" panose="02040503050406030204" pitchFamily="18" charset="0"/>
                        </a:rPr>
                        <m:t>24</m:t>
                      </m:r>
                      <m:rad>
                        <m:radPr>
                          <m:degHide m:val="on"/>
                          <m:ctrlPr>
                            <a:rPr lang="en-IN" sz="2400" i="1">
                              <a:latin typeface="Cambria Math" panose="02040503050406030204" pitchFamily="18" charset="0"/>
                            </a:rPr>
                          </m:ctrlPr>
                        </m:radPr>
                        <m:deg/>
                        <m:e>
                          <m:r>
                            <a:rPr lang="en-US" sz="2400">
                              <a:latin typeface="Cambria Math" panose="02040503050406030204" pitchFamily="18" charset="0"/>
                            </a:rPr>
                            <m:t>2</m:t>
                          </m:r>
                        </m:e>
                      </m:rad>
                      <m:sSup>
                        <m:sSupPr>
                          <m:ctrlPr>
                            <a:rPr lang="en-IN" sz="2400" i="1">
                              <a:latin typeface="Cambria Math" panose="02040503050406030204" pitchFamily="18" charset="0"/>
                            </a:rPr>
                          </m:ctrlPr>
                        </m:sSupPr>
                        <m:e>
                          <m:r>
                            <a:rPr lang="en-US" sz="2400">
                              <a:latin typeface="Cambria Math" panose="02040503050406030204" pitchFamily="18" charset="0"/>
                            </a:rPr>
                            <m:t>𝑅</m:t>
                          </m:r>
                        </m:e>
                        <m:sup>
                          <m:r>
                            <a:rPr lang="en-US" sz="2400">
                              <a:latin typeface="Cambria Math" panose="02040503050406030204" pitchFamily="18" charset="0"/>
                            </a:rPr>
                            <m:t>3</m:t>
                          </m:r>
                        </m:sup>
                      </m:sSup>
                    </m:oMath>
                  </m:oMathPara>
                </a14:m>
                <a:endParaRPr lang="en-IN" dirty="0"/>
              </a:p>
              <a:p>
                <a:pPr algn="just"/>
                <a:endParaRPr lang="en-IN"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00182" y="1285297"/>
                <a:ext cx="8229600" cy="858420"/>
              </a:xfrm>
              <a:blipFill>
                <a:blip r:embed="rId2"/>
                <a:stretch>
                  <a:fillRect l="-1111" t="-13475" r="-1704" b="-462411"/>
                </a:stretch>
              </a:blipFill>
            </p:spPr>
            <p:txBody>
              <a:bodyPr/>
              <a:lstStyle/>
              <a:p>
                <a:r>
                  <a:rPr lang="en-IN">
                    <a:noFill/>
                  </a:rPr>
                  <a:t> </a:t>
                </a:r>
              </a:p>
            </p:txBody>
          </p:sp>
        </mc:Fallback>
      </mc:AlternateContent>
    </p:spTree>
    <p:extLst>
      <p:ext uri="{BB962C8B-B14F-4D97-AF65-F5344CB8AC3E}">
        <p14:creationId xmlns:p14="http://schemas.microsoft.com/office/powerpoint/2010/main" val="15281836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859513"/>
            <a:ext cx="8229600" cy="528496"/>
          </a:xfrm>
        </p:spPr>
        <p:txBody>
          <a:bodyPr/>
          <a:lstStyle/>
          <a:p>
            <a:pPr algn="ctr"/>
            <a:r>
              <a:rPr lang="en-US" b="1" dirty="0"/>
              <a:t>Atomic Packing Factor for HCP</a:t>
            </a:r>
            <a:r>
              <a:rPr lang="en-IN" dirty="0"/>
              <a:t/>
            </a:r>
            <a:br>
              <a:rPr lang="en-IN" dirty="0"/>
            </a:b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401782" y="1849897"/>
                <a:ext cx="8229600" cy="858420"/>
              </a:xfrm>
            </p:spPr>
            <p:txBody>
              <a:bodyPr/>
              <a:lstStyle/>
              <a:p>
                <a:r>
                  <a:rPr lang="en-US" sz="2400" dirty="0"/>
                  <a:t>The number of atoms per HCP unit cell are 6, therefore, the atomic packing factor </a:t>
                </a:r>
                <a:r>
                  <a:rPr lang="en-US" sz="2400" dirty="0" smtClean="0"/>
                  <a:t>is</a:t>
                </a:r>
              </a:p>
              <a:p>
                <a:endParaRPr lang="en-IN" sz="2400" dirty="0"/>
              </a:p>
              <a:p>
                <a:pPr/>
                <a14:m>
                  <m:oMathPara xmlns:m="http://schemas.openxmlformats.org/officeDocument/2006/math">
                    <m:oMathParaPr>
                      <m:jc m:val="centerGroup"/>
                    </m:oMathParaPr>
                    <m:oMath xmlns:m="http://schemas.openxmlformats.org/officeDocument/2006/math">
                      <m:r>
                        <a:rPr lang="en-US" sz="2400">
                          <a:latin typeface="Cambria Math" panose="02040503050406030204" pitchFamily="18" charset="0"/>
                        </a:rPr>
                        <m:t>𝐴𝑃𝐹</m:t>
                      </m:r>
                      <m:r>
                        <a:rPr lang="en-US" sz="2400">
                          <a:latin typeface="Cambria Math" panose="02040503050406030204" pitchFamily="18" charset="0"/>
                        </a:rPr>
                        <m:t>=</m:t>
                      </m:r>
                      <m:f>
                        <m:fPr>
                          <m:ctrlPr>
                            <a:rPr lang="en-IN" sz="2400" i="1">
                              <a:latin typeface="Cambria Math" panose="02040503050406030204" pitchFamily="18" charset="0"/>
                            </a:rPr>
                          </m:ctrlPr>
                        </m:fPr>
                        <m:num>
                          <m:sSub>
                            <m:sSubPr>
                              <m:ctrlPr>
                                <a:rPr lang="en-IN" sz="2400" i="1">
                                  <a:latin typeface="Cambria Math" panose="02040503050406030204" pitchFamily="18" charset="0"/>
                                </a:rPr>
                              </m:ctrlPr>
                            </m:sSubPr>
                            <m:e>
                              <m:r>
                                <a:rPr lang="en-US" sz="2400">
                                  <a:latin typeface="Cambria Math" panose="02040503050406030204" pitchFamily="18" charset="0"/>
                                </a:rPr>
                                <m:t>𝑉</m:t>
                              </m:r>
                            </m:e>
                            <m:sub>
                              <m:r>
                                <a:rPr lang="en-US" sz="2400">
                                  <a:latin typeface="Cambria Math" panose="02040503050406030204" pitchFamily="18" charset="0"/>
                                </a:rPr>
                                <m:t>𝑆</m:t>
                              </m:r>
                            </m:sub>
                          </m:sSub>
                        </m:num>
                        <m:den>
                          <m:sSub>
                            <m:sSubPr>
                              <m:ctrlPr>
                                <a:rPr lang="en-IN" sz="2400" i="1">
                                  <a:latin typeface="Cambria Math" panose="02040503050406030204" pitchFamily="18" charset="0"/>
                                </a:rPr>
                              </m:ctrlPr>
                            </m:sSubPr>
                            <m:e>
                              <m:r>
                                <a:rPr lang="en-US" sz="2400">
                                  <a:latin typeface="Cambria Math" panose="02040503050406030204" pitchFamily="18" charset="0"/>
                                </a:rPr>
                                <m:t>𝑉</m:t>
                              </m:r>
                            </m:e>
                            <m:sub>
                              <m:r>
                                <a:rPr lang="en-US" sz="2400">
                                  <a:latin typeface="Cambria Math" panose="02040503050406030204" pitchFamily="18" charset="0"/>
                                </a:rPr>
                                <m:t>𝐶</m:t>
                              </m:r>
                            </m:sub>
                          </m:sSub>
                        </m:den>
                      </m:f>
                      <m:r>
                        <a:rPr lang="en-US" sz="2400">
                          <a:latin typeface="Cambria Math" panose="02040503050406030204" pitchFamily="18" charset="0"/>
                        </a:rPr>
                        <m:t>=</m:t>
                      </m:r>
                      <m:f>
                        <m:fPr>
                          <m:ctrlPr>
                            <a:rPr lang="en-IN" sz="2400" i="1">
                              <a:latin typeface="Cambria Math" panose="02040503050406030204" pitchFamily="18" charset="0"/>
                            </a:rPr>
                          </m:ctrlPr>
                        </m:fPr>
                        <m:num>
                          <m:d>
                            <m:dPr>
                              <m:ctrlPr>
                                <a:rPr lang="en-IN" sz="2400" i="1">
                                  <a:latin typeface="Cambria Math" panose="02040503050406030204" pitchFamily="18" charset="0"/>
                                </a:rPr>
                              </m:ctrlPr>
                            </m:dPr>
                            <m:e>
                              <m:r>
                                <a:rPr lang="en-US" sz="2400">
                                  <a:latin typeface="Cambria Math" panose="02040503050406030204" pitchFamily="18" charset="0"/>
                                </a:rPr>
                                <m:t>6</m:t>
                              </m:r>
                            </m:e>
                          </m:d>
                          <m:f>
                            <m:fPr>
                              <m:ctrlPr>
                                <a:rPr lang="en-IN" sz="2400" i="1">
                                  <a:latin typeface="Cambria Math" panose="02040503050406030204" pitchFamily="18" charset="0"/>
                                </a:rPr>
                              </m:ctrlPr>
                            </m:fPr>
                            <m:num>
                              <m:r>
                                <a:rPr lang="en-US" sz="2400">
                                  <a:latin typeface="Cambria Math" panose="02040503050406030204" pitchFamily="18" charset="0"/>
                                </a:rPr>
                                <m:t>4</m:t>
                              </m:r>
                            </m:num>
                            <m:den>
                              <m:r>
                                <a:rPr lang="en-US" sz="2400">
                                  <a:latin typeface="Cambria Math" panose="02040503050406030204" pitchFamily="18" charset="0"/>
                                </a:rPr>
                                <m:t>3</m:t>
                              </m:r>
                            </m:den>
                          </m:f>
                          <m:sSup>
                            <m:sSupPr>
                              <m:ctrlPr>
                                <a:rPr lang="en-IN" sz="2400" i="1">
                                  <a:latin typeface="Cambria Math" panose="02040503050406030204" pitchFamily="18" charset="0"/>
                                </a:rPr>
                              </m:ctrlPr>
                            </m:sSupPr>
                            <m:e>
                              <m:r>
                                <a:rPr lang="en-US" sz="2400">
                                  <a:latin typeface="Cambria Math" panose="02040503050406030204" pitchFamily="18" charset="0"/>
                                </a:rPr>
                                <m:t>𝜋</m:t>
                              </m:r>
                              <m:r>
                                <a:rPr lang="en-US" sz="2400">
                                  <a:latin typeface="Cambria Math" panose="02040503050406030204" pitchFamily="18" charset="0"/>
                                </a:rPr>
                                <m:t>𝑅</m:t>
                              </m:r>
                            </m:e>
                            <m:sup>
                              <m:r>
                                <a:rPr lang="en-US" sz="2400">
                                  <a:latin typeface="Cambria Math" panose="02040503050406030204" pitchFamily="18" charset="0"/>
                                </a:rPr>
                                <m:t>3</m:t>
                              </m:r>
                            </m:sup>
                          </m:sSup>
                        </m:num>
                        <m:den>
                          <m:r>
                            <a:rPr lang="en-US" sz="2400">
                              <a:latin typeface="Cambria Math" panose="02040503050406030204" pitchFamily="18" charset="0"/>
                            </a:rPr>
                            <m:t>24</m:t>
                          </m:r>
                          <m:rad>
                            <m:radPr>
                              <m:degHide m:val="on"/>
                              <m:ctrlPr>
                                <a:rPr lang="en-IN" sz="2400" i="1">
                                  <a:latin typeface="Cambria Math" panose="02040503050406030204" pitchFamily="18" charset="0"/>
                                </a:rPr>
                              </m:ctrlPr>
                            </m:radPr>
                            <m:deg/>
                            <m:e>
                              <m:r>
                                <a:rPr lang="en-US" sz="2400">
                                  <a:latin typeface="Cambria Math" panose="02040503050406030204" pitchFamily="18" charset="0"/>
                                </a:rPr>
                                <m:t>2</m:t>
                              </m:r>
                            </m:e>
                          </m:rad>
                          <m:sSup>
                            <m:sSupPr>
                              <m:ctrlPr>
                                <a:rPr lang="en-IN" sz="2400" i="1">
                                  <a:latin typeface="Cambria Math" panose="02040503050406030204" pitchFamily="18" charset="0"/>
                                </a:rPr>
                              </m:ctrlPr>
                            </m:sSupPr>
                            <m:e>
                              <m:r>
                                <a:rPr lang="en-US" sz="2400">
                                  <a:latin typeface="Cambria Math" panose="02040503050406030204" pitchFamily="18" charset="0"/>
                                </a:rPr>
                                <m:t>𝑅</m:t>
                              </m:r>
                            </m:e>
                            <m:sup>
                              <m:r>
                                <a:rPr lang="en-US" sz="2400">
                                  <a:latin typeface="Cambria Math" panose="02040503050406030204" pitchFamily="18" charset="0"/>
                                </a:rPr>
                                <m:t>3</m:t>
                              </m:r>
                            </m:sup>
                          </m:sSup>
                        </m:den>
                      </m:f>
                      <m:r>
                        <a:rPr lang="en-US" sz="2400">
                          <a:latin typeface="Cambria Math" panose="02040503050406030204" pitchFamily="18" charset="0"/>
                        </a:rPr>
                        <m:t>=</m:t>
                      </m:r>
                      <m:f>
                        <m:fPr>
                          <m:ctrlPr>
                            <a:rPr lang="en-IN"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3</m:t>
                          </m:r>
                        </m:den>
                      </m:f>
                      <m:r>
                        <a:rPr lang="en-US" sz="2400">
                          <a:latin typeface="Cambria Math" panose="02040503050406030204" pitchFamily="18" charset="0"/>
                        </a:rPr>
                        <m:t>×</m:t>
                      </m:r>
                      <m:f>
                        <m:fPr>
                          <m:ctrlPr>
                            <a:rPr lang="en-IN" sz="2400" i="1">
                              <a:latin typeface="Cambria Math" panose="02040503050406030204" pitchFamily="18" charset="0"/>
                            </a:rPr>
                          </m:ctrlPr>
                        </m:fPr>
                        <m:num>
                          <m:r>
                            <a:rPr lang="en-US" sz="2400">
                              <a:latin typeface="Cambria Math" panose="02040503050406030204" pitchFamily="18" charset="0"/>
                            </a:rPr>
                            <m:t>𝜋</m:t>
                          </m:r>
                        </m:num>
                        <m:den>
                          <m:rad>
                            <m:radPr>
                              <m:degHide m:val="on"/>
                              <m:ctrlPr>
                                <a:rPr lang="en-IN" sz="2400" i="1">
                                  <a:latin typeface="Cambria Math" panose="02040503050406030204" pitchFamily="18" charset="0"/>
                                </a:rPr>
                              </m:ctrlPr>
                            </m:radPr>
                            <m:deg/>
                            <m:e>
                              <m:r>
                                <a:rPr lang="en-US" sz="2400">
                                  <a:latin typeface="Cambria Math" panose="02040503050406030204" pitchFamily="18" charset="0"/>
                                </a:rPr>
                                <m:t>2</m:t>
                              </m:r>
                            </m:e>
                          </m:rad>
                        </m:den>
                      </m:f>
                      <m:r>
                        <a:rPr lang="en-US" sz="2400">
                          <a:latin typeface="Cambria Math" panose="02040503050406030204" pitchFamily="18" charset="0"/>
                        </a:rPr>
                        <m:t>=0.74</m:t>
                      </m:r>
                    </m:oMath>
                  </m:oMathPara>
                </a14:m>
                <a:endParaRPr lang="en-IN" sz="2400" dirty="0"/>
              </a:p>
              <a:p>
                <a:pPr algn="just"/>
                <a:endParaRPr lang="en-IN" sz="2400"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401782" y="1849897"/>
                <a:ext cx="8229600" cy="858420"/>
              </a:xfrm>
              <a:blipFill>
                <a:blip r:embed="rId2"/>
                <a:stretch>
                  <a:fillRect l="-1185" t="-13475" r="-963" b="-114184"/>
                </a:stretch>
              </a:blipFill>
            </p:spPr>
            <p:txBody>
              <a:bodyPr/>
              <a:lstStyle/>
              <a:p>
                <a:r>
                  <a:rPr lang="en-IN">
                    <a:noFill/>
                  </a:rPr>
                  <a:t> </a:t>
                </a:r>
              </a:p>
            </p:txBody>
          </p:sp>
        </mc:Fallback>
      </mc:AlternateContent>
    </p:spTree>
    <p:extLst>
      <p:ext uri="{BB962C8B-B14F-4D97-AF65-F5344CB8AC3E}">
        <p14:creationId xmlns:p14="http://schemas.microsoft.com/office/powerpoint/2010/main" val="22803530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859513"/>
            <a:ext cx="8229600" cy="528496"/>
          </a:xfrm>
        </p:spPr>
        <p:txBody>
          <a:bodyPr/>
          <a:lstStyle/>
          <a:p>
            <a:pPr algn="ctr"/>
            <a:r>
              <a:rPr lang="en-US" b="1" dirty="0"/>
              <a:t>Density Computation</a:t>
            </a:r>
            <a:r>
              <a:rPr lang="en-IN" dirty="0"/>
              <a:t/>
            </a:r>
            <a:br>
              <a:rPr lang="en-IN" dirty="0"/>
            </a:br>
            <a:r>
              <a:rPr lang="en-IN" dirty="0"/>
              <a:t/>
            </a:r>
            <a:br>
              <a:rPr lang="en-IN" dirty="0"/>
            </a:b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401782" y="1849897"/>
                <a:ext cx="8229600" cy="858420"/>
              </a:xfrm>
            </p:spPr>
            <p:txBody>
              <a:bodyPr/>
              <a:lstStyle/>
              <a:p>
                <a:r>
                  <a:rPr lang="en-US" sz="2400" dirty="0" smtClean="0"/>
                  <a:t>Theoretical </a:t>
                </a:r>
                <a:r>
                  <a:rPr lang="en-US" sz="2400" dirty="0"/>
                  <a:t>density </a:t>
                </a:r>
                <a:r>
                  <a:rPr lang="en-US" sz="2400" dirty="0" smtClean="0"/>
                  <a:t>of unit cell, ρ , can be determined through </a:t>
                </a:r>
                <a:r>
                  <a:rPr lang="en-US" sz="2400" dirty="0"/>
                  <a:t>the </a:t>
                </a:r>
                <a:r>
                  <a:rPr lang="en-US" sz="2400" dirty="0" smtClean="0"/>
                  <a:t>relationship</a:t>
                </a:r>
              </a:p>
              <a:p>
                <a:endParaRPr lang="en-IN" sz="2400" dirty="0"/>
              </a:p>
              <a:p>
                <a:pPr/>
                <a14:m>
                  <m:oMathPara xmlns:m="http://schemas.openxmlformats.org/officeDocument/2006/math">
                    <m:oMathParaPr>
                      <m:jc m:val="centerGroup"/>
                    </m:oMathParaPr>
                    <m:oMath xmlns:m="http://schemas.openxmlformats.org/officeDocument/2006/math">
                      <m:r>
                        <a:rPr lang="en-US" sz="2400">
                          <a:latin typeface="Cambria Math" panose="02040503050406030204" pitchFamily="18" charset="0"/>
                        </a:rPr>
                        <m:t>𝜌</m:t>
                      </m:r>
                      <m:r>
                        <a:rPr lang="en-US" sz="2400">
                          <a:latin typeface="Cambria Math" panose="02040503050406030204" pitchFamily="18" charset="0"/>
                        </a:rPr>
                        <m:t>=</m:t>
                      </m:r>
                      <m:f>
                        <m:fPr>
                          <m:ctrlPr>
                            <a:rPr lang="en-IN" sz="2400" i="1">
                              <a:latin typeface="Cambria Math" panose="02040503050406030204" pitchFamily="18" charset="0"/>
                            </a:rPr>
                          </m:ctrlPr>
                        </m:fPr>
                        <m:num>
                          <m:r>
                            <a:rPr lang="en-US" sz="2400">
                              <a:latin typeface="Cambria Math" panose="02040503050406030204" pitchFamily="18" charset="0"/>
                            </a:rPr>
                            <m:t>𝑛𝐴</m:t>
                          </m:r>
                        </m:num>
                        <m:den>
                          <m:sSub>
                            <m:sSubPr>
                              <m:ctrlPr>
                                <a:rPr lang="en-IN" sz="2400" i="1">
                                  <a:latin typeface="Cambria Math" panose="02040503050406030204" pitchFamily="18" charset="0"/>
                                </a:rPr>
                              </m:ctrlPr>
                            </m:sSubPr>
                            <m:e>
                              <m:r>
                                <a:rPr lang="en-US" sz="2400">
                                  <a:latin typeface="Cambria Math" panose="02040503050406030204" pitchFamily="18" charset="0"/>
                                </a:rPr>
                                <m:t>𝑉</m:t>
                              </m:r>
                            </m:e>
                            <m:sub>
                              <m:r>
                                <a:rPr lang="en-US" sz="2400">
                                  <a:latin typeface="Cambria Math" panose="02040503050406030204" pitchFamily="18" charset="0"/>
                                </a:rPr>
                                <m:t>𝐶</m:t>
                              </m:r>
                            </m:sub>
                          </m:sSub>
                          <m:sSub>
                            <m:sSubPr>
                              <m:ctrlPr>
                                <a:rPr lang="en-IN" sz="2400" i="1">
                                  <a:latin typeface="Cambria Math" panose="02040503050406030204" pitchFamily="18" charset="0"/>
                                </a:rPr>
                              </m:ctrlPr>
                            </m:sSubPr>
                            <m:e>
                              <m:r>
                                <a:rPr lang="en-US" sz="2400">
                                  <a:latin typeface="Cambria Math" panose="02040503050406030204" pitchFamily="18" charset="0"/>
                                </a:rPr>
                                <m:t>𝑁</m:t>
                              </m:r>
                            </m:e>
                            <m:sub>
                              <m:r>
                                <a:rPr lang="en-US" sz="2400">
                                  <a:latin typeface="Cambria Math" panose="02040503050406030204" pitchFamily="18" charset="0"/>
                                </a:rPr>
                                <m:t>𝐴</m:t>
                              </m:r>
                            </m:sub>
                          </m:sSub>
                        </m:den>
                      </m:f>
                    </m:oMath>
                  </m:oMathPara>
                </a14:m>
                <a:endParaRPr lang="en-IN" sz="2400" dirty="0" smtClean="0"/>
              </a:p>
              <a:p>
                <a:endParaRPr lang="en-IN" sz="2400" dirty="0"/>
              </a:p>
              <a:p>
                <a:r>
                  <a:rPr lang="en-US" sz="2400" dirty="0"/>
                  <a:t>Where</a:t>
                </a:r>
                <a:endParaRPr lang="en-IN" sz="2400" dirty="0"/>
              </a:p>
              <a:p>
                <a:r>
                  <a:rPr lang="en-US" sz="2400" dirty="0"/>
                  <a:t>n = number of atoms associated with each unit cell</a:t>
                </a:r>
                <a:endParaRPr lang="en-IN" sz="2400" dirty="0"/>
              </a:p>
              <a:p>
                <a:r>
                  <a:rPr lang="en-US" sz="2400" dirty="0"/>
                  <a:t>A = atomic weight</a:t>
                </a:r>
                <a:endParaRPr lang="en-IN" sz="2400" dirty="0"/>
              </a:p>
              <a:p>
                <a:r>
                  <a:rPr lang="en-US" sz="2400" dirty="0"/>
                  <a:t>V</a:t>
                </a:r>
                <a:r>
                  <a:rPr lang="en-US" sz="2400" baseline="-25000" dirty="0"/>
                  <a:t>C</a:t>
                </a:r>
                <a:r>
                  <a:rPr lang="en-US" sz="2400" dirty="0"/>
                  <a:t> = volume of the unit cell</a:t>
                </a:r>
                <a:endParaRPr lang="en-IN" sz="2400" dirty="0"/>
              </a:p>
              <a:p>
                <a:r>
                  <a:rPr lang="en-US" sz="2400" dirty="0"/>
                  <a:t>N</a:t>
                </a:r>
                <a:r>
                  <a:rPr lang="en-US" sz="2400" baseline="-25000" dirty="0"/>
                  <a:t>A</a:t>
                </a:r>
                <a:r>
                  <a:rPr lang="en-US" sz="2400" dirty="0"/>
                  <a:t> = Avogadro&gt;s number (6.022 * 10</a:t>
                </a:r>
                <a:r>
                  <a:rPr lang="en-US" sz="2400" baseline="30000" dirty="0"/>
                  <a:t>23</a:t>
                </a:r>
                <a:r>
                  <a:rPr lang="en-US" sz="2400" dirty="0"/>
                  <a:t> atoms/</a:t>
                </a:r>
                <a:r>
                  <a:rPr lang="en-US" sz="2400" dirty="0" err="1"/>
                  <a:t>mol</a:t>
                </a:r>
                <a:r>
                  <a:rPr lang="en-US" sz="2400" dirty="0"/>
                  <a:t>)</a:t>
                </a:r>
                <a:endParaRPr lang="en-IN" sz="2400" dirty="0"/>
              </a:p>
              <a:p>
                <a:pPr algn="just"/>
                <a:endParaRPr lang="en-IN"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401782" y="1849897"/>
                <a:ext cx="8229600" cy="858420"/>
              </a:xfrm>
              <a:blipFill>
                <a:blip r:embed="rId2"/>
                <a:stretch>
                  <a:fillRect l="-1185" t="-13475" b="-363121"/>
                </a:stretch>
              </a:blipFill>
            </p:spPr>
            <p:txBody>
              <a:bodyPr/>
              <a:lstStyle/>
              <a:p>
                <a:r>
                  <a:rPr lang="en-IN">
                    <a:noFill/>
                  </a:rPr>
                  <a:t> </a:t>
                </a:r>
              </a:p>
            </p:txBody>
          </p:sp>
        </mc:Fallback>
      </mc:AlternateContent>
    </p:spTree>
    <p:extLst>
      <p:ext uri="{BB962C8B-B14F-4D97-AF65-F5344CB8AC3E}">
        <p14:creationId xmlns:p14="http://schemas.microsoft.com/office/powerpoint/2010/main" val="25746518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711731"/>
            <a:ext cx="8229600" cy="528496"/>
          </a:xfrm>
        </p:spPr>
        <p:txBody>
          <a:bodyPr/>
          <a:lstStyle/>
          <a:p>
            <a:pPr algn="ct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240227"/>
            <a:ext cx="8229600" cy="858420"/>
          </a:xfrm>
        </p:spPr>
        <p:txBody>
          <a:bodyPr/>
          <a:lstStyle/>
          <a:p>
            <a:r>
              <a:rPr lang="en-US" sz="2400" dirty="0"/>
              <a:t>By 500 B.C., iron alloys had largely replaced bronze for tool and weapon making in </a:t>
            </a:r>
            <a:r>
              <a:rPr lang="en-US" sz="2400" dirty="0" smtClean="0"/>
              <a:t>Europe. </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Although </a:t>
            </a:r>
            <a:r>
              <a:rPr lang="en-US" sz="2400" dirty="0"/>
              <a:t>archaeologists do not refer to a “pottery age,” the presence of domestic vessels made from baked clay has provided some of the best descriptions of human cultures for thousands of years. </a:t>
            </a:r>
            <a:endParaRPr lang="en-IN" sz="2400"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1497" y="2098647"/>
            <a:ext cx="3603048" cy="2235864"/>
          </a:xfrm>
          <a:prstGeom prst="rect">
            <a:avLst/>
          </a:prstGeom>
          <a:noFill/>
          <a:ln>
            <a:noFill/>
          </a:ln>
        </p:spPr>
      </p:pic>
    </p:spTree>
    <p:extLst>
      <p:ext uri="{BB962C8B-B14F-4D97-AF65-F5344CB8AC3E}">
        <p14:creationId xmlns:p14="http://schemas.microsoft.com/office/powerpoint/2010/main" val="9104115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859513"/>
            <a:ext cx="8229600" cy="528496"/>
          </a:xfrm>
        </p:spPr>
        <p:txBody>
          <a:bodyPr/>
          <a:lstStyle/>
          <a:p>
            <a:pPr algn="ctr"/>
            <a:r>
              <a:rPr lang="en-US" b="1" dirty="0" smtClean="0"/>
              <a:t>e</a:t>
            </a:r>
            <a:r>
              <a:rPr lang="en-IN" dirty="0"/>
              <a:t/>
            </a:r>
            <a:br>
              <a:rPr lang="en-IN" dirty="0"/>
            </a:b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388009"/>
            <a:ext cx="8229600" cy="858420"/>
          </a:xfrm>
        </p:spPr>
        <p:txBody>
          <a:bodyPr/>
          <a:lstStyle/>
          <a:p>
            <a:r>
              <a:rPr lang="en-US" dirty="0"/>
              <a:t>Q. Copper has an atomic radius of 0.128 nm, an FCC crystal structure, and an atomic weight of 63.5 g/mol. </a:t>
            </a:r>
            <a:endParaRPr lang="en-US" dirty="0" smtClean="0"/>
          </a:p>
          <a:p>
            <a:r>
              <a:rPr lang="en-US" dirty="0" smtClean="0"/>
              <a:t>Compute </a:t>
            </a:r>
            <a:r>
              <a:rPr lang="en-US" dirty="0"/>
              <a:t>its theoretical density, and compare the answer with its measured density. </a:t>
            </a:r>
            <a:endParaRPr lang="en-IN" dirty="0"/>
          </a:p>
          <a:p>
            <a:pPr algn="just"/>
            <a:endParaRPr lang="en-IN" b="0" i="0" dirty="0" smtClean="0"/>
          </a:p>
          <a:p>
            <a:pPr algn="just"/>
            <a:r>
              <a:rPr lang="en-US" dirty="0"/>
              <a:t>The literature value for the density of copper is 8.94 g/cm</a:t>
            </a:r>
            <a:r>
              <a:rPr lang="en-US" baseline="30000" dirty="0"/>
              <a:t>3</a:t>
            </a:r>
            <a:endParaRPr lang="en-IN"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spTree>
    <p:extLst>
      <p:ext uri="{BB962C8B-B14F-4D97-AF65-F5344CB8AC3E}">
        <p14:creationId xmlns:p14="http://schemas.microsoft.com/office/powerpoint/2010/main" val="37876098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859513"/>
            <a:ext cx="8229600" cy="528496"/>
          </a:xfrm>
        </p:spPr>
        <p:txBody>
          <a:bodyPr/>
          <a:lstStyle/>
          <a:p>
            <a:pPr algn="ctr"/>
            <a:r>
              <a:rPr lang="en-US" b="1" dirty="0"/>
              <a:t>Types of material crystal structures </a:t>
            </a:r>
            <a:r>
              <a:rPr lang="en-IN" b="1" dirty="0"/>
              <a:t/>
            </a:r>
            <a:br>
              <a:rPr lang="en-IN" b="1" dirty="0"/>
            </a:br>
            <a:r>
              <a:rPr lang="en-IN" b="1" dirty="0"/>
              <a:t/>
            </a:r>
            <a:br>
              <a:rPr lang="en-IN" b="1" dirty="0"/>
            </a:b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563570"/>
            <a:ext cx="8229600" cy="858420"/>
          </a:xfrm>
        </p:spPr>
        <p:txBody>
          <a:bodyPr/>
          <a:lstStyle/>
          <a:p>
            <a:pPr marL="457200" lvl="0" indent="-457200">
              <a:buFont typeface="+mj-lt"/>
              <a:buAutoNum type="arabicPeriod"/>
            </a:pPr>
            <a:r>
              <a:rPr lang="en-US" sz="2400" dirty="0"/>
              <a:t>Single or Mono Crystalline </a:t>
            </a:r>
            <a:r>
              <a:rPr lang="en-US" sz="2400" dirty="0" smtClean="0"/>
              <a:t>Materials</a:t>
            </a:r>
          </a:p>
          <a:p>
            <a:pPr marL="457200" lvl="0" indent="-457200">
              <a:buFont typeface="+mj-lt"/>
              <a:buAutoNum type="arabicPeriod"/>
            </a:pPr>
            <a:endParaRPr lang="en-IN" sz="2400" dirty="0"/>
          </a:p>
          <a:p>
            <a:pPr marL="457200" lvl="0" indent="-457200">
              <a:buFont typeface="+mj-lt"/>
              <a:buAutoNum type="arabicPeriod"/>
            </a:pPr>
            <a:r>
              <a:rPr lang="en-US" sz="2400" dirty="0" smtClean="0"/>
              <a:t>Multi </a:t>
            </a:r>
            <a:r>
              <a:rPr lang="en-US" sz="2400" dirty="0"/>
              <a:t>or Poly Crystalline </a:t>
            </a:r>
            <a:r>
              <a:rPr lang="en-US" sz="2400" dirty="0" smtClean="0"/>
              <a:t>Materials</a:t>
            </a:r>
          </a:p>
          <a:p>
            <a:pPr marL="457200" lvl="0" indent="-457200">
              <a:buFont typeface="+mj-lt"/>
              <a:buAutoNum type="arabicPeriod"/>
            </a:pPr>
            <a:endParaRPr lang="en-IN" sz="2400" dirty="0"/>
          </a:p>
          <a:p>
            <a:pPr marL="457200" lvl="0" indent="-457200">
              <a:buFont typeface="+mj-lt"/>
              <a:buAutoNum type="arabicPeriod"/>
            </a:pPr>
            <a:r>
              <a:rPr lang="en-US" sz="2400" dirty="0" smtClean="0"/>
              <a:t>Non </a:t>
            </a:r>
            <a:r>
              <a:rPr lang="en-US" sz="2400" dirty="0"/>
              <a:t>Crystalline or Amorphous Materials</a:t>
            </a:r>
            <a:endParaRPr lang="en-IN" sz="2400" dirty="0"/>
          </a:p>
          <a:p>
            <a:pPr marL="457200" indent="-457200" algn="just">
              <a:buFont typeface="+mj-lt"/>
              <a:buAutoNum type="arabicPeriod"/>
            </a:pPr>
            <a:endParaRPr lang="en-IN" sz="2400" b="0" i="0" dirty="0" smtClean="0"/>
          </a:p>
          <a:p>
            <a:pPr marL="457200" indent="-457200" algn="just">
              <a:buFont typeface="+mj-lt"/>
              <a:buAutoNum type="arabicPeriod"/>
            </a:pPr>
            <a:endParaRPr lang="en-IN" sz="2400"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pic>
        <p:nvPicPr>
          <p:cNvPr id="4" name="Picture 3" descr="ECE 209 Exam Notes - matedesc"/>
          <p:cNvPicPr/>
          <p:nvPr/>
        </p:nvPicPr>
        <p:blipFill rotWithShape="1">
          <a:blip r:embed="rId2">
            <a:extLst>
              <a:ext uri="{28A0092B-C50C-407E-A947-70E740481C1C}">
                <a14:useLocalDpi xmlns:a14="http://schemas.microsoft.com/office/drawing/2010/main" val="0"/>
              </a:ext>
            </a:extLst>
          </a:blip>
          <a:srcRect r="2724"/>
          <a:stretch/>
        </p:blipFill>
        <p:spPr bwMode="auto">
          <a:xfrm>
            <a:off x="258618" y="3602182"/>
            <a:ext cx="8608291" cy="270065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985053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859513"/>
            <a:ext cx="8229600" cy="528496"/>
          </a:xfrm>
        </p:spPr>
        <p:txBody>
          <a:bodyPr/>
          <a:lstStyle/>
          <a:p>
            <a:pPr algn="ctr"/>
            <a:r>
              <a:rPr lang="en-US" b="1" dirty="0"/>
              <a:t>Miller Indices </a:t>
            </a:r>
            <a:r>
              <a:rPr lang="en-IN" b="1" dirty="0"/>
              <a:t/>
            </a:r>
            <a:br>
              <a:rPr lang="en-IN" b="1" dirty="0"/>
            </a:b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849897"/>
            <a:ext cx="8229600" cy="858420"/>
          </a:xfrm>
        </p:spPr>
        <p:txBody>
          <a:bodyPr/>
          <a:lstStyle/>
          <a:p>
            <a:r>
              <a:rPr lang="en-US" sz="2400" dirty="0" smtClean="0"/>
              <a:t>The </a:t>
            </a:r>
            <a:r>
              <a:rPr lang="en-US" sz="2400" dirty="0"/>
              <a:t>orientation of a surface or a crystal plane may be defined by considering how the plane (or indeed any parallel plane) intersects the main crystallographic axes of the solid. </a:t>
            </a:r>
            <a:endParaRPr lang="en-US" sz="2400" dirty="0" smtClean="0"/>
          </a:p>
          <a:p>
            <a:endParaRPr lang="en-US" sz="2400" dirty="0"/>
          </a:p>
          <a:p>
            <a:r>
              <a:rPr lang="en-US" sz="2400" dirty="0" smtClean="0"/>
              <a:t>The </a:t>
            </a:r>
            <a:r>
              <a:rPr lang="en-US" sz="2400" dirty="0"/>
              <a:t>application of a set of rules leads to the assignment of the Miller Indices (</a:t>
            </a:r>
            <a:r>
              <a:rPr lang="en-US" sz="2400" dirty="0" err="1"/>
              <a:t>hkl</a:t>
            </a:r>
            <a:r>
              <a:rPr lang="en-US" sz="2400" dirty="0"/>
              <a:t>), which are a set of numbers which quantify the intercepts and thus may be used to uniquely identify the plane or surface.</a:t>
            </a:r>
            <a:endParaRPr lang="en-IN"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spTree>
    <p:extLst>
      <p:ext uri="{BB962C8B-B14F-4D97-AF65-F5344CB8AC3E}">
        <p14:creationId xmlns:p14="http://schemas.microsoft.com/office/powerpoint/2010/main" val="39710474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27891" y="1314188"/>
            <a:ext cx="8229600" cy="858420"/>
          </a:xfrm>
        </p:spPr>
        <p:txBody>
          <a:bodyPr/>
          <a:lstStyle/>
          <a:p>
            <a:r>
              <a:rPr lang="en-IN" sz="2400" dirty="0"/>
              <a:t>The following treatment of the procedure used to assign the Miller Indices is a simplified one </a:t>
            </a:r>
            <a:r>
              <a:rPr lang="en-IN" sz="2400" dirty="0" smtClean="0"/>
              <a:t>and </a:t>
            </a:r>
            <a:r>
              <a:rPr lang="en-IN" sz="2400" dirty="0"/>
              <a:t>only a cubic crystal system (one having a cubic unit cell with dimensions a x a x a ) will be considered.</a:t>
            </a:r>
          </a:p>
          <a:p>
            <a:endParaRPr lang="en-IN" sz="2400"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pic>
        <p:nvPicPr>
          <p:cNvPr id="5" name="Picture 4"/>
          <p:cNvPicPr/>
          <p:nvPr/>
        </p:nvPicPr>
        <p:blipFill rotWithShape="1">
          <a:blip r:embed="rId2"/>
          <a:srcRect l="33333" t="23096" r="34677" b="30233"/>
          <a:stretch/>
        </p:blipFill>
        <p:spPr bwMode="auto">
          <a:xfrm>
            <a:off x="2174298" y="2926887"/>
            <a:ext cx="4272684" cy="27904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49663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1782" y="1314188"/>
            <a:ext cx="8229600" cy="858420"/>
          </a:xfrm>
        </p:spPr>
        <p:txBody>
          <a:bodyPr/>
          <a:lstStyle/>
          <a:p>
            <a:r>
              <a:rPr lang="en-IN" sz="2400" dirty="0"/>
              <a:t>The procedure is most easily illustrated using an example so we will first consider the following surface/plane</a:t>
            </a:r>
            <a:r>
              <a:rPr lang="en-IN" sz="2400" dirty="0" smtClean="0"/>
              <a:t>:</a:t>
            </a:r>
          </a:p>
          <a:p>
            <a:endParaRPr lang="en-IN" sz="2400" dirty="0"/>
          </a:p>
          <a:p>
            <a:r>
              <a:rPr lang="en-IN" sz="2400" dirty="0"/>
              <a:t>Intercepts: a, ∞, ∞</a:t>
            </a:r>
          </a:p>
          <a:p>
            <a:endParaRPr lang="en-IN" sz="2400" dirty="0"/>
          </a:p>
          <a:p>
            <a:pPr algn="just"/>
            <a:endParaRPr lang="en-IN"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pic>
        <p:nvPicPr>
          <p:cNvPr id="5" name="Picture 4"/>
          <p:cNvPicPr/>
          <p:nvPr/>
        </p:nvPicPr>
        <p:blipFill rotWithShape="1">
          <a:blip r:embed="rId2"/>
          <a:srcRect l="35214" t="26282" r="36291" b="26251"/>
          <a:stretch/>
        </p:blipFill>
        <p:spPr bwMode="auto">
          <a:xfrm>
            <a:off x="1847272" y="3201036"/>
            <a:ext cx="4248727" cy="24239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235729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859513"/>
            <a:ext cx="8229600" cy="528496"/>
          </a:xfrm>
        </p:spPr>
        <p:txBody>
          <a:bodyPr/>
          <a:lstStyle/>
          <a:p>
            <a:pPr algn="ctr"/>
            <a:r>
              <a:rPr lang="en-IN" dirty="0"/>
              <a:t/>
            </a:r>
            <a:br>
              <a:rPr lang="en-IN" dirty="0"/>
            </a:b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446051"/>
            <a:ext cx="8229600" cy="858420"/>
          </a:xfrm>
        </p:spPr>
        <p:txBody>
          <a:bodyPr/>
          <a:lstStyle/>
          <a:p>
            <a:r>
              <a:rPr lang="en-IN" sz="2400" dirty="0"/>
              <a:t>Co-ordinates are converted to fractional co-ordinates by dividing by the respective cell-dimension </a:t>
            </a:r>
            <a:endParaRPr lang="en-IN" sz="2400" dirty="0" smtClean="0"/>
          </a:p>
          <a:p>
            <a:endParaRPr lang="en-IN" sz="2400" dirty="0"/>
          </a:p>
          <a:p>
            <a:r>
              <a:rPr lang="en-IN" sz="2400" dirty="0"/>
              <a:t>F</a:t>
            </a:r>
            <a:r>
              <a:rPr lang="en-IN" sz="2400" dirty="0" smtClean="0"/>
              <a:t>or </a:t>
            </a:r>
            <a:r>
              <a:rPr lang="en-IN" sz="2400" dirty="0"/>
              <a:t>example, a point (</a:t>
            </a:r>
            <a:r>
              <a:rPr lang="en-IN" sz="2400" dirty="0" err="1"/>
              <a:t>x,y,z</a:t>
            </a:r>
            <a:r>
              <a:rPr lang="en-IN" sz="2400" dirty="0"/>
              <a:t>) in a unit cell of dimensions a x b x c has fractional co-ordinates of ( x/a, y/b, z/c ). </a:t>
            </a:r>
            <a:endParaRPr lang="en-IN" sz="2400" dirty="0" smtClean="0"/>
          </a:p>
          <a:p>
            <a:pPr marL="342900" indent="-342900">
              <a:buFontTx/>
              <a:buChar char="-"/>
            </a:pPr>
            <a:endParaRPr lang="en-IN" sz="2400" dirty="0"/>
          </a:p>
          <a:p>
            <a:r>
              <a:rPr lang="en-IN" sz="2400" dirty="0" smtClean="0"/>
              <a:t>In </a:t>
            </a:r>
            <a:r>
              <a:rPr lang="en-IN" sz="2400" dirty="0"/>
              <a:t>the case of a cubic unit cell each co-ordinate will simply be divided by the cubic cell constant, a . This </a:t>
            </a:r>
            <a:r>
              <a:rPr lang="en-IN" sz="2400" dirty="0" smtClean="0"/>
              <a:t>gives</a:t>
            </a:r>
          </a:p>
          <a:p>
            <a:endParaRPr lang="en-IN" sz="2400" dirty="0"/>
          </a:p>
          <a:p>
            <a:r>
              <a:rPr lang="en-IN" sz="2400" dirty="0"/>
              <a:t>Fractional Intercepts: a/a, ∞/a, ∞/a i.e. 1, ∞, ∞</a:t>
            </a:r>
          </a:p>
          <a:p>
            <a:pPr algn="just"/>
            <a:endParaRPr lang="en-IN"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spTree>
    <p:extLst>
      <p:ext uri="{BB962C8B-B14F-4D97-AF65-F5344CB8AC3E}">
        <p14:creationId xmlns:p14="http://schemas.microsoft.com/office/powerpoint/2010/main" val="31941142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859513"/>
            <a:ext cx="8229600" cy="528496"/>
          </a:xfrm>
        </p:spPr>
        <p:txBody>
          <a:bodyPr/>
          <a:lstStyle/>
          <a:p>
            <a:pPr algn="ctr"/>
            <a:r>
              <a:rPr lang="en-IN" dirty="0"/>
              <a:t/>
            </a:r>
            <a:br>
              <a:rPr lang="en-IN" dirty="0"/>
            </a:b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113549"/>
            <a:ext cx="8229600" cy="858420"/>
          </a:xfrm>
        </p:spPr>
        <p:txBody>
          <a:bodyPr/>
          <a:lstStyle/>
          <a:p>
            <a:r>
              <a:rPr lang="en-IN" sz="2400" dirty="0"/>
              <a:t>The reciprocals of 1 and ∞ are 1 and 0 respectively, thus </a:t>
            </a:r>
            <a:r>
              <a:rPr lang="en-IN" sz="2400" dirty="0" smtClean="0"/>
              <a:t>yielding</a:t>
            </a:r>
          </a:p>
          <a:p>
            <a:endParaRPr lang="en-IN" sz="2400" dirty="0"/>
          </a:p>
          <a:p>
            <a:r>
              <a:rPr lang="en-IN" sz="2400" dirty="0"/>
              <a:t>Miller Indices: (100</a:t>
            </a:r>
            <a:r>
              <a:rPr lang="en-IN" sz="2400" dirty="0" smtClean="0"/>
              <a:t>)</a:t>
            </a:r>
          </a:p>
          <a:p>
            <a:endParaRPr lang="en-IN" sz="2400" dirty="0"/>
          </a:p>
          <a:p>
            <a:r>
              <a:rPr lang="en-IN" sz="2400" dirty="0"/>
              <a:t>So the surface/plane illustrated is the (100) plane of the cubic crystal.</a:t>
            </a:r>
          </a:p>
          <a:p>
            <a:pPr algn="just"/>
            <a:endParaRPr lang="en-IN"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pic>
        <p:nvPicPr>
          <p:cNvPr id="7" name="Picture 6"/>
          <p:cNvPicPr>
            <a:picLocks noChangeAspect="1"/>
          </p:cNvPicPr>
          <p:nvPr/>
        </p:nvPicPr>
        <p:blipFill rotWithShape="1">
          <a:blip r:embed="rId2"/>
          <a:srcRect l="4894" t="31731" r="37316" b="21485"/>
          <a:stretch/>
        </p:blipFill>
        <p:spPr>
          <a:xfrm>
            <a:off x="858982" y="3433863"/>
            <a:ext cx="7019636" cy="2928435"/>
          </a:xfrm>
          <a:prstGeom prst="rect">
            <a:avLst/>
          </a:prstGeom>
        </p:spPr>
      </p:pic>
    </p:spTree>
    <p:extLst>
      <p:ext uri="{BB962C8B-B14F-4D97-AF65-F5344CB8AC3E}">
        <p14:creationId xmlns:p14="http://schemas.microsoft.com/office/powerpoint/2010/main" val="32350227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859513"/>
            <a:ext cx="8229600" cy="528496"/>
          </a:xfrm>
        </p:spPr>
        <p:txBody>
          <a:bodyPr/>
          <a:lstStyle/>
          <a:p>
            <a:pPr algn="ctr"/>
            <a:r>
              <a:rPr lang="en-IN" dirty="0"/>
              <a:t/>
            </a:r>
            <a:br>
              <a:rPr lang="en-IN" dirty="0"/>
            </a:b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401782" y="1517388"/>
                <a:ext cx="8229600" cy="858420"/>
              </a:xfrm>
            </p:spPr>
            <p:txBody>
              <a:bodyPr/>
              <a:lstStyle/>
              <a:p>
                <a:r>
                  <a:rPr lang="en-US" sz="2400" dirty="0"/>
                  <a:t>The distances between parallel planes in a crystal are designated as </a:t>
                </a:r>
                <a:r>
                  <a:rPr lang="en-US" sz="2400" dirty="0" err="1"/>
                  <a:t>d</a:t>
                </a:r>
                <a:r>
                  <a:rPr lang="en-US" sz="2400" baseline="-25000" dirty="0" err="1"/>
                  <a:t>hkl</a:t>
                </a:r>
                <a:r>
                  <a:rPr lang="en-US" sz="2400" dirty="0"/>
                  <a:t>. </a:t>
                </a:r>
                <a:endParaRPr lang="en-US" sz="2400" dirty="0" smtClean="0"/>
              </a:p>
              <a:p>
                <a:endParaRPr lang="en-US" sz="2400" dirty="0"/>
              </a:p>
              <a:p>
                <a:r>
                  <a:rPr lang="en-US" sz="2400" dirty="0" smtClean="0"/>
                  <a:t>For </a:t>
                </a:r>
                <a:r>
                  <a:rPr lang="en-US" sz="2400" dirty="0"/>
                  <a:t>different cubic lattices these </a:t>
                </a:r>
                <a:r>
                  <a:rPr lang="en-US" sz="2400" dirty="0" err="1"/>
                  <a:t>interplanar</a:t>
                </a:r>
                <a:r>
                  <a:rPr lang="en-US" sz="2400" dirty="0"/>
                  <a:t> </a:t>
                </a:r>
                <a:r>
                  <a:rPr lang="en-US" sz="2400" dirty="0" err="1"/>
                  <a:t>spacings</a:t>
                </a:r>
                <a:r>
                  <a:rPr lang="en-US" sz="2400" dirty="0"/>
                  <a:t> are given by the general formula </a:t>
                </a:r>
                <a:endParaRPr lang="en-US" sz="2400" dirty="0" smtClean="0"/>
              </a:p>
              <a:p>
                <a:endParaRPr lang="en-IN" sz="2400" dirty="0"/>
              </a:p>
              <a:p>
                <a:pPr/>
                <a14:m>
                  <m:oMathPara xmlns:m="http://schemas.openxmlformats.org/officeDocument/2006/math">
                    <m:oMathParaPr>
                      <m:jc m:val="centerGroup"/>
                    </m:oMathParaPr>
                    <m:oMath xmlns:m="http://schemas.openxmlformats.org/officeDocument/2006/math">
                      <m:sSub>
                        <m:sSubPr>
                          <m:ctrlPr>
                            <a:rPr lang="en-IN" sz="2400" i="1">
                              <a:latin typeface="Cambria Math" panose="02040503050406030204" pitchFamily="18" charset="0"/>
                            </a:rPr>
                          </m:ctrlPr>
                        </m:sSubPr>
                        <m:e>
                          <m:r>
                            <a:rPr lang="en-US" sz="2400">
                              <a:latin typeface="Cambria Math" panose="02040503050406030204" pitchFamily="18" charset="0"/>
                            </a:rPr>
                            <m:t>𝑑</m:t>
                          </m:r>
                        </m:e>
                        <m:sub>
                          <m:r>
                            <a:rPr lang="en-US" sz="2400">
                              <a:latin typeface="Cambria Math" panose="02040503050406030204" pitchFamily="18" charset="0"/>
                            </a:rPr>
                            <m:t>h𝑘𝑙</m:t>
                          </m:r>
                        </m:sub>
                      </m:sSub>
                      <m:r>
                        <a:rPr lang="en-US" sz="2400">
                          <a:latin typeface="Cambria Math" panose="02040503050406030204" pitchFamily="18" charset="0"/>
                        </a:rPr>
                        <m:t>=</m:t>
                      </m:r>
                      <m:f>
                        <m:fPr>
                          <m:ctrlPr>
                            <a:rPr lang="en-IN" sz="2400" i="1">
                              <a:latin typeface="Cambria Math" panose="02040503050406030204" pitchFamily="18" charset="0"/>
                            </a:rPr>
                          </m:ctrlPr>
                        </m:fPr>
                        <m:num>
                          <m:r>
                            <a:rPr lang="en-US" sz="2400">
                              <a:latin typeface="Cambria Math" panose="02040503050406030204" pitchFamily="18" charset="0"/>
                            </a:rPr>
                            <m:t>𝑎</m:t>
                          </m:r>
                        </m:num>
                        <m:den>
                          <m:rad>
                            <m:radPr>
                              <m:degHide m:val="on"/>
                              <m:ctrlPr>
                                <a:rPr lang="en-IN" sz="2400" i="1">
                                  <a:latin typeface="Cambria Math" panose="02040503050406030204" pitchFamily="18" charset="0"/>
                                </a:rPr>
                              </m:ctrlPr>
                            </m:radPr>
                            <m:deg/>
                            <m:e>
                              <m:sSup>
                                <m:sSupPr>
                                  <m:ctrlPr>
                                    <a:rPr lang="en-IN" sz="2400" i="1">
                                      <a:latin typeface="Cambria Math" panose="02040503050406030204" pitchFamily="18" charset="0"/>
                                    </a:rPr>
                                  </m:ctrlPr>
                                </m:sSupPr>
                                <m:e>
                                  <m:r>
                                    <a:rPr lang="en-US" sz="2400">
                                      <a:latin typeface="Cambria Math" panose="02040503050406030204" pitchFamily="18" charset="0"/>
                                    </a:rPr>
                                    <m:t>h</m:t>
                                  </m:r>
                                </m:e>
                                <m:sup>
                                  <m:r>
                                    <a:rPr lang="en-US" sz="2400">
                                      <a:latin typeface="Cambria Math" panose="02040503050406030204" pitchFamily="18" charset="0"/>
                                    </a:rPr>
                                    <m:t>2</m:t>
                                  </m:r>
                                </m:sup>
                              </m:sSup>
                              <m:r>
                                <a:rPr lang="en-US" sz="2400">
                                  <a:latin typeface="Cambria Math" panose="02040503050406030204" pitchFamily="18" charset="0"/>
                                </a:rPr>
                                <m:t>+</m:t>
                              </m:r>
                              <m:sSup>
                                <m:sSupPr>
                                  <m:ctrlPr>
                                    <a:rPr lang="en-IN" sz="2400" i="1">
                                      <a:latin typeface="Cambria Math" panose="02040503050406030204" pitchFamily="18" charset="0"/>
                                    </a:rPr>
                                  </m:ctrlPr>
                                </m:sSupPr>
                                <m:e>
                                  <m:r>
                                    <a:rPr lang="en-US" sz="2400">
                                      <a:latin typeface="Cambria Math" panose="02040503050406030204" pitchFamily="18" charset="0"/>
                                    </a:rPr>
                                    <m:t>𝑘</m:t>
                                  </m:r>
                                </m:e>
                                <m:sup>
                                  <m:r>
                                    <a:rPr lang="en-US" sz="2400">
                                      <a:latin typeface="Cambria Math" panose="02040503050406030204" pitchFamily="18" charset="0"/>
                                    </a:rPr>
                                    <m:t>2</m:t>
                                  </m:r>
                                </m:sup>
                              </m:sSup>
                              <m:r>
                                <a:rPr lang="en-US" sz="2400">
                                  <a:latin typeface="Cambria Math" panose="02040503050406030204" pitchFamily="18" charset="0"/>
                                </a:rPr>
                                <m:t>+</m:t>
                              </m:r>
                              <m:sSup>
                                <m:sSupPr>
                                  <m:ctrlPr>
                                    <a:rPr lang="en-IN" sz="2400" i="1">
                                      <a:latin typeface="Cambria Math" panose="02040503050406030204" pitchFamily="18" charset="0"/>
                                    </a:rPr>
                                  </m:ctrlPr>
                                </m:sSupPr>
                                <m:e>
                                  <m:r>
                                    <a:rPr lang="en-US" sz="2400">
                                      <a:latin typeface="Cambria Math" panose="02040503050406030204" pitchFamily="18" charset="0"/>
                                    </a:rPr>
                                    <m:t>𝑙</m:t>
                                  </m:r>
                                </m:e>
                                <m:sup>
                                  <m:r>
                                    <a:rPr lang="en-US" sz="2400">
                                      <a:latin typeface="Cambria Math" panose="02040503050406030204" pitchFamily="18" charset="0"/>
                                    </a:rPr>
                                    <m:t>2</m:t>
                                  </m:r>
                                </m:sup>
                              </m:sSup>
                            </m:e>
                          </m:rad>
                        </m:den>
                      </m:f>
                    </m:oMath>
                  </m:oMathPara>
                </a14:m>
                <a:endParaRPr lang="en-IN" sz="2400" dirty="0" smtClean="0"/>
              </a:p>
              <a:p>
                <a:endParaRPr lang="en-IN" sz="2400" dirty="0"/>
              </a:p>
              <a:p>
                <a:r>
                  <a:rPr lang="en-US" sz="2400" dirty="0"/>
                  <a:t>Where a is the length of the cube side while h, k and l are the Miller indices of the plane. </a:t>
                </a:r>
                <a:endParaRPr lang="en-IN" sz="2400" dirty="0"/>
              </a:p>
              <a:p>
                <a:pPr algn="just"/>
                <a:endParaRPr lang="en-IN" sz="2400" b="0" i="0" dirty="0" smtClean="0"/>
              </a:p>
              <a:p>
                <a:pPr algn="just"/>
                <a:endParaRPr lang="en-IN" sz="2400"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401782" y="1517388"/>
                <a:ext cx="8229600" cy="858420"/>
              </a:xfrm>
              <a:blipFill>
                <a:blip r:embed="rId2"/>
                <a:stretch>
                  <a:fillRect l="-1185" t="-13475" b="-348936"/>
                </a:stretch>
              </a:blipFill>
            </p:spPr>
            <p:txBody>
              <a:bodyPr/>
              <a:lstStyle/>
              <a:p>
                <a:r>
                  <a:rPr lang="en-IN">
                    <a:noFill/>
                  </a:rPr>
                  <a:t> </a:t>
                </a:r>
              </a:p>
            </p:txBody>
          </p:sp>
        </mc:Fallback>
      </mc:AlternateContent>
    </p:spTree>
    <p:extLst>
      <p:ext uri="{BB962C8B-B14F-4D97-AF65-F5344CB8AC3E}">
        <p14:creationId xmlns:p14="http://schemas.microsoft.com/office/powerpoint/2010/main" val="13119718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859513"/>
            <a:ext cx="8229600" cy="528496"/>
          </a:xfrm>
        </p:spPr>
        <p:txBody>
          <a:bodyPr/>
          <a:lstStyle/>
          <a:p>
            <a:pPr algn="ctr"/>
            <a:r>
              <a:rPr lang="en-US" b="1" dirty="0"/>
              <a:t>X-ray crystallography </a:t>
            </a:r>
            <a:r>
              <a:rPr lang="en-IN" b="1" dirty="0"/>
              <a:t/>
            </a:r>
            <a:br>
              <a:rPr lang="en-IN" b="1" dirty="0"/>
            </a:b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849897"/>
            <a:ext cx="8229600" cy="858420"/>
          </a:xfrm>
        </p:spPr>
        <p:txBody>
          <a:bodyPr/>
          <a:lstStyle/>
          <a:p>
            <a:r>
              <a:rPr lang="en-US" sz="2400" dirty="0"/>
              <a:t>X-ray Crystallography is a scientific method used to determine the arrangement of atoms of a crystalline solid in three dimensional space. </a:t>
            </a:r>
            <a:endParaRPr lang="en-US" sz="2400" dirty="0" smtClean="0"/>
          </a:p>
          <a:p>
            <a:endParaRPr lang="en-US" sz="2400" dirty="0"/>
          </a:p>
          <a:p>
            <a:r>
              <a:rPr lang="en-US" sz="2400" dirty="0" smtClean="0"/>
              <a:t>This </a:t>
            </a:r>
            <a:r>
              <a:rPr lang="en-US" sz="2400" dirty="0"/>
              <a:t>technique takes advantage of the interatomic spacing of most crystalline solids by employing them as a diffraction gradient for x-ray light, which has wavelengths on the order of 1 angstrom (10</a:t>
            </a:r>
            <a:r>
              <a:rPr lang="en-US" sz="2400" baseline="30000" dirty="0"/>
              <a:t>-8</a:t>
            </a:r>
            <a:r>
              <a:rPr lang="en-US" sz="2400" dirty="0"/>
              <a:t> cm</a:t>
            </a:r>
            <a:r>
              <a:rPr lang="en-US" sz="2400" dirty="0" smtClean="0"/>
              <a:t>).</a:t>
            </a:r>
          </a:p>
          <a:p>
            <a:endParaRPr lang="en-US" sz="2400" dirty="0"/>
          </a:p>
          <a:p>
            <a:r>
              <a:rPr lang="en-US" sz="2400" dirty="0"/>
              <a:t>The structures of crystals and molecules are often being identified using x-ray diffraction studies, which are explained by Bragg’s Law. </a:t>
            </a:r>
            <a:endParaRPr lang="en-IN" sz="2800" dirty="0"/>
          </a:p>
          <a:p>
            <a:pPr algn="just"/>
            <a:endParaRPr lang="en-IN" sz="2400"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spTree>
    <p:extLst>
      <p:ext uri="{BB962C8B-B14F-4D97-AF65-F5344CB8AC3E}">
        <p14:creationId xmlns:p14="http://schemas.microsoft.com/office/powerpoint/2010/main" val="11092445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859513"/>
            <a:ext cx="8229600" cy="528496"/>
          </a:xfrm>
        </p:spPr>
        <p:txBody>
          <a:bodyPr/>
          <a:lstStyle/>
          <a:p>
            <a:pPr algn="ctr"/>
            <a:r>
              <a:rPr lang="en-US" b="1" dirty="0"/>
              <a:t>Bragg’s Law</a:t>
            </a:r>
            <a:r>
              <a:rPr lang="en-IN" dirty="0"/>
              <a:t/>
            </a:r>
            <a:br>
              <a:rPr lang="en-IN" dirty="0"/>
            </a:br>
            <a:r>
              <a:rPr lang="en-IN" dirty="0"/>
              <a:t/>
            </a:r>
            <a:br>
              <a:rPr lang="en-IN" dirty="0"/>
            </a:b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849897"/>
            <a:ext cx="8229600" cy="858420"/>
          </a:xfrm>
        </p:spPr>
        <p:txBody>
          <a:bodyPr/>
          <a:lstStyle/>
          <a:p>
            <a:r>
              <a:rPr lang="en-US" sz="2400" dirty="0"/>
              <a:t>Bragg’s Law was introduced by Sir W.H. Bragg and his son Sir W.L. Bragg. </a:t>
            </a:r>
            <a:endParaRPr lang="en-US" sz="2400" dirty="0" smtClean="0"/>
          </a:p>
          <a:p>
            <a:endParaRPr lang="en-US" sz="2400" dirty="0"/>
          </a:p>
          <a:p>
            <a:r>
              <a:rPr lang="en-US" sz="2400" dirty="0" smtClean="0"/>
              <a:t>The </a:t>
            </a:r>
            <a:r>
              <a:rPr lang="en-US" sz="2400" dirty="0"/>
              <a:t>law states that when the x-ray is incident onto a crystal surface, its angle of incidence, </a:t>
            </a:r>
            <a:r>
              <a:rPr lang="el-GR" sz="2400" dirty="0" smtClean="0">
                <a:latin typeface="Times New Roman" panose="02020603050405020304" pitchFamily="18" charset="0"/>
                <a:cs typeface="Times New Roman" panose="02020603050405020304" pitchFamily="18" charset="0"/>
              </a:rPr>
              <a:t>θ</a:t>
            </a:r>
            <a:r>
              <a:rPr lang="en-US" sz="2400" dirty="0" smtClean="0"/>
              <a:t>, </a:t>
            </a:r>
            <a:r>
              <a:rPr lang="en-US" sz="2400" dirty="0"/>
              <a:t>will reflect back with a same angle of scattering, </a:t>
            </a:r>
            <a:r>
              <a:rPr lang="el-GR" sz="2400" dirty="0">
                <a:latin typeface="Times New Roman" panose="02020603050405020304" pitchFamily="18" charset="0"/>
                <a:cs typeface="Times New Roman" panose="02020603050405020304" pitchFamily="18" charset="0"/>
              </a:rPr>
              <a:t>θ</a:t>
            </a:r>
            <a:r>
              <a:rPr lang="en-US" sz="2400" dirty="0" smtClean="0"/>
              <a:t>. </a:t>
            </a:r>
          </a:p>
          <a:p>
            <a:endParaRPr lang="en-US" sz="2400" dirty="0"/>
          </a:p>
          <a:p>
            <a:r>
              <a:rPr lang="en-US" sz="2400" dirty="0" smtClean="0"/>
              <a:t>And</a:t>
            </a:r>
            <a:r>
              <a:rPr lang="en-US" sz="2400" dirty="0"/>
              <a:t>, when the path difference, d is equal to a whole number, n, of wavelength, a constructive interference will occur.</a:t>
            </a:r>
            <a:endParaRPr lang="en-IN" sz="2400" dirty="0"/>
          </a:p>
          <a:p>
            <a:pPr algn="just"/>
            <a:endParaRPr lang="en-IN"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spTree>
    <p:extLst>
      <p:ext uri="{BB962C8B-B14F-4D97-AF65-F5344CB8AC3E}">
        <p14:creationId xmlns:p14="http://schemas.microsoft.com/office/powerpoint/2010/main" val="39443941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711731"/>
            <a:ext cx="8229600" cy="528496"/>
          </a:xfrm>
        </p:spPr>
        <p:txBody>
          <a:bodyPr/>
          <a:lstStyle/>
          <a:p>
            <a:pPr algn="ctr"/>
            <a:r>
              <a:rPr lang="en-US" b="1" dirty="0"/>
              <a:t>Importance of Materials </a:t>
            </a: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572806"/>
            <a:ext cx="8229600" cy="858420"/>
          </a:xfrm>
        </p:spPr>
        <p:txBody>
          <a:bodyPr/>
          <a:lstStyle/>
          <a:p>
            <a:r>
              <a:rPr lang="en-US" sz="2400" dirty="0"/>
              <a:t>Why do we study materials? </a:t>
            </a:r>
            <a:endParaRPr lang="en-US" sz="2400" dirty="0" smtClean="0"/>
          </a:p>
          <a:p>
            <a:endParaRPr lang="en-US" sz="2400" dirty="0"/>
          </a:p>
          <a:p>
            <a:endParaRPr lang="en-US" sz="2400" dirty="0" smtClean="0"/>
          </a:p>
          <a:p>
            <a:r>
              <a:rPr lang="en-US" sz="2400" dirty="0" smtClean="0"/>
              <a:t>Many </a:t>
            </a:r>
            <a:r>
              <a:rPr lang="en-US" sz="2400" dirty="0"/>
              <a:t>engineers, whether mechanical, computer, civil, chemical, or electrical, at one time or another are exposed to a design problem involving materials, such as a transmission gear, the superstructure for a building, an oil refinery component, or an integrated circuit chip. </a:t>
            </a:r>
            <a:endParaRPr lang="en-IN" sz="2400"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spTree>
    <p:extLst>
      <p:ext uri="{BB962C8B-B14F-4D97-AF65-F5344CB8AC3E}">
        <p14:creationId xmlns:p14="http://schemas.microsoft.com/office/powerpoint/2010/main" val="23803907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859513"/>
            <a:ext cx="8229600" cy="528496"/>
          </a:xfrm>
        </p:spPr>
        <p:txBody>
          <a:bodyPr/>
          <a:lstStyle/>
          <a:p>
            <a:pPr algn="ctr"/>
            <a:r>
              <a:rPr lang="en-IN" dirty="0"/>
              <a:t/>
            </a:r>
            <a:br>
              <a:rPr lang="en-IN" dirty="0"/>
            </a:b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117149"/>
            <a:ext cx="8229600" cy="858420"/>
          </a:xfrm>
        </p:spPr>
        <p:txBody>
          <a:bodyPr/>
          <a:lstStyle/>
          <a:p>
            <a:r>
              <a:rPr lang="en-US" sz="2400" dirty="0"/>
              <a:t>Consider a single crystal with aligned planes of lattice points separated by a distance d. </a:t>
            </a:r>
            <a:endParaRPr lang="en-US" sz="2400" dirty="0" smtClean="0"/>
          </a:p>
          <a:p>
            <a:endParaRPr lang="en-US" sz="2400" dirty="0" smtClean="0"/>
          </a:p>
          <a:p>
            <a:r>
              <a:rPr lang="en-US" sz="2400" dirty="0" smtClean="0"/>
              <a:t>Monochromatic </a:t>
            </a:r>
            <a:r>
              <a:rPr lang="en-US" sz="2400" dirty="0"/>
              <a:t>X-rays A, B, and C are incident upon the crystal at an angle </a:t>
            </a:r>
            <a:r>
              <a:rPr lang="en-US" sz="2400" dirty="0">
                <a:latin typeface="Times New Roman" panose="02020603050405020304" pitchFamily="18" charset="0"/>
                <a:cs typeface="Times New Roman" panose="02020603050405020304" pitchFamily="18" charset="0"/>
              </a:rPr>
              <a:t>θ</a:t>
            </a:r>
            <a:r>
              <a:rPr lang="en-US" sz="2400" dirty="0"/>
              <a:t>. They reflect off atoms X, Y, or Z</a:t>
            </a:r>
            <a:r>
              <a:rPr lang="en-US" sz="2400" dirty="0" smtClean="0"/>
              <a:t>.</a:t>
            </a:r>
          </a:p>
          <a:p>
            <a:endParaRPr lang="en-US" sz="2400" dirty="0"/>
          </a:p>
          <a:p>
            <a:endParaRPr lang="en-US" sz="2400" dirty="0" smtClean="0"/>
          </a:p>
          <a:p>
            <a:endParaRPr lang="en-US" sz="2400" dirty="0"/>
          </a:p>
          <a:p>
            <a:endParaRPr lang="en-US" sz="2400" dirty="0" smtClean="0"/>
          </a:p>
          <a:p>
            <a:endParaRPr lang="en-US" sz="2400" dirty="0"/>
          </a:p>
          <a:p>
            <a:endParaRPr lang="en-US" sz="2400" dirty="0"/>
          </a:p>
          <a:p>
            <a:endParaRPr lang="en-IN" sz="2400" dirty="0"/>
          </a:p>
          <a:p>
            <a:pPr algn="just"/>
            <a:endParaRPr lang="en-IN" sz="2400" b="0" i="0" dirty="0" smtClean="0"/>
          </a:p>
          <a:p>
            <a:pPr algn="just"/>
            <a:r>
              <a:rPr lang="en-US" sz="2400" dirty="0"/>
              <a:t>The path difference between the ray reflected at atom X and the ray reflected at atom Y can be seen to be 2YX.</a:t>
            </a:r>
            <a:endParaRPr lang="en-IN" sz="2400"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pic>
        <p:nvPicPr>
          <p:cNvPr id="4" name="Picture 3" descr="Bragg'sLaw.jpg"/>
          <p:cNvPicPr/>
          <p:nvPr/>
        </p:nvPicPr>
        <p:blipFill rotWithShape="1">
          <a:blip r:embed="rId2">
            <a:extLst>
              <a:ext uri="{28A0092B-C50C-407E-A947-70E740481C1C}">
                <a14:useLocalDpi xmlns:a14="http://schemas.microsoft.com/office/drawing/2010/main" val="0"/>
              </a:ext>
            </a:extLst>
          </a:blip>
          <a:srcRect t="1" b="2824"/>
          <a:stretch/>
        </p:blipFill>
        <p:spPr bwMode="auto">
          <a:xfrm>
            <a:off x="1947428" y="3164984"/>
            <a:ext cx="4785879" cy="22475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66644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859513"/>
            <a:ext cx="8229600" cy="528496"/>
          </a:xfrm>
        </p:spPr>
        <p:txBody>
          <a:bodyPr/>
          <a:lstStyle/>
          <a:p>
            <a:pPr algn="ctr"/>
            <a:r>
              <a:rPr lang="en-IN" dirty="0"/>
              <a:t/>
            </a:r>
            <a:br>
              <a:rPr lang="en-IN" dirty="0"/>
            </a:b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401782" y="1420687"/>
                <a:ext cx="8229600" cy="858420"/>
              </a:xfrm>
            </p:spPr>
            <p:txBody>
              <a:bodyPr/>
              <a:lstStyle/>
              <a:p>
                <a:r>
                  <a:rPr lang="en-US" sz="2400" dirty="0"/>
                  <a:t>From the Law of Sines we can express this distance YX in terms of the lattice distance and the X-ray incident angle</a:t>
                </a:r>
                <a:r>
                  <a:rPr lang="en-US" sz="2400" dirty="0" smtClean="0"/>
                  <a:t>:</a:t>
                </a:r>
              </a:p>
              <a:p>
                <a:endParaRPr lang="en-IN" sz="2400" dirty="0"/>
              </a:p>
              <a:p>
                <a:pPr/>
                <a14:m>
                  <m:oMathPara xmlns:m="http://schemas.openxmlformats.org/officeDocument/2006/math">
                    <m:oMathParaPr>
                      <m:jc m:val="centerGroup"/>
                    </m:oMathParaPr>
                    <m:oMath xmlns:m="http://schemas.openxmlformats.org/officeDocument/2006/math">
                      <m:r>
                        <a:rPr lang="en-US" sz="2400">
                          <a:latin typeface="Cambria Math" panose="02040503050406030204" pitchFamily="18" charset="0"/>
                        </a:rPr>
                        <m:t>2</m:t>
                      </m:r>
                      <m:r>
                        <a:rPr lang="en-US" sz="2400">
                          <a:latin typeface="Cambria Math" panose="02040503050406030204" pitchFamily="18" charset="0"/>
                        </a:rPr>
                        <m:t>𝑌𝑋</m:t>
                      </m:r>
                      <m:r>
                        <a:rPr lang="en-US" sz="2400">
                          <a:latin typeface="Cambria Math" panose="02040503050406030204" pitchFamily="18" charset="0"/>
                        </a:rPr>
                        <m:t>=2</m:t>
                      </m:r>
                      <m:r>
                        <a:rPr lang="en-US" sz="2400">
                          <a:latin typeface="Cambria Math" panose="02040503050406030204" pitchFamily="18" charset="0"/>
                        </a:rPr>
                        <m:t>𝑑𝑠𝑖𝑛</m:t>
                      </m:r>
                      <m:r>
                        <a:rPr lang="en-US" sz="2400">
                          <a:latin typeface="Cambria Math" panose="02040503050406030204" pitchFamily="18" charset="0"/>
                        </a:rPr>
                        <m:t>𝜃</m:t>
                      </m:r>
                    </m:oMath>
                  </m:oMathPara>
                </a14:m>
                <a:endParaRPr lang="en-IN" sz="2400" dirty="0" smtClean="0"/>
              </a:p>
              <a:p>
                <a:endParaRPr lang="en-IN" sz="2400" dirty="0"/>
              </a:p>
              <a:p>
                <a:r>
                  <a:rPr lang="en-US" sz="2400" dirty="0"/>
                  <a:t>If the path difference is equal to an integer multiple of the wavelength, then X-rays A and B (and by extension C) will arrive at atom X in the same phase. </a:t>
                </a:r>
                <a:endParaRPr lang="en-US" sz="2400" dirty="0" smtClean="0"/>
              </a:p>
              <a:p>
                <a:endParaRPr lang="en-US" sz="2400" dirty="0"/>
              </a:p>
              <a:p>
                <a:r>
                  <a:rPr lang="en-US" sz="2400" dirty="0" smtClean="0"/>
                  <a:t>In </a:t>
                </a:r>
                <a:r>
                  <a:rPr lang="en-US" sz="2400" dirty="0"/>
                  <a:t>other words, </a:t>
                </a:r>
                <a:r>
                  <a:rPr lang="en-US" sz="2400" dirty="0" smtClean="0"/>
                  <a:t>constructive interference will occur given </a:t>
                </a:r>
                <a:r>
                  <a:rPr lang="en-US" sz="2400" dirty="0"/>
                  <a:t>the following conditions</a:t>
                </a:r>
                <a:r>
                  <a:rPr lang="en-US" sz="2400" dirty="0" smtClean="0"/>
                  <a:t>:</a:t>
                </a:r>
              </a:p>
              <a:p>
                <a:endParaRPr lang="en-IN" sz="2400" dirty="0"/>
              </a:p>
              <a:p>
                <a:pPr/>
                <a14:m>
                  <m:oMathPara xmlns:m="http://schemas.openxmlformats.org/officeDocument/2006/math">
                    <m:oMathParaPr>
                      <m:jc m:val="centerGroup"/>
                    </m:oMathParaPr>
                    <m:oMath xmlns:m="http://schemas.openxmlformats.org/officeDocument/2006/math">
                      <m:r>
                        <a:rPr lang="en-US" sz="2400">
                          <a:latin typeface="Cambria Math" panose="02040503050406030204" pitchFamily="18" charset="0"/>
                        </a:rPr>
                        <m:t>2</m:t>
                      </m:r>
                      <m:r>
                        <a:rPr lang="en-US" sz="2400">
                          <a:latin typeface="Cambria Math" panose="02040503050406030204" pitchFamily="18" charset="0"/>
                        </a:rPr>
                        <m:t>𝑌𝑋</m:t>
                      </m:r>
                      <m:r>
                        <a:rPr lang="en-US" sz="2400">
                          <a:latin typeface="Cambria Math" panose="02040503050406030204" pitchFamily="18" charset="0"/>
                        </a:rPr>
                        <m:t>=</m:t>
                      </m:r>
                      <m:r>
                        <a:rPr lang="en-US" sz="2400">
                          <a:latin typeface="Cambria Math" panose="02040503050406030204" pitchFamily="18" charset="0"/>
                        </a:rPr>
                        <m:t>𝑛</m:t>
                      </m:r>
                      <m:r>
                        <a:rPr lang="en-US" sz="2400">
                          <a:latin typeface="Cambria Math" panose="02040503050406030204" pitchFamily="18" charset="0"/>
                        </a:rPr>
                        <m:t>𝜆</m:t>
                      </m:r>
                    </m:oMath>
                  </m:oMathPara>
                </a14:m>
                <a:endParaRPr lang="en-IN" sz="2400"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401782" y="1420687"/>
                <a:ext cx="8229600" cy="858420"/>
              </a:xfrm>
              <a:blipFill>
                <a:blip r:embed="rId2"/>
                <a:stretch>
                  <a:fillRect l="-1185" t="-13475" r="-444" b="-403546"/>
                </a:stretch>
              </a:blipFill>
            </p:spPr>
            <p:txBody>
              <a:bodyPr/>
              <a:lstStyle/>
              <a:p>
                <a:r>
                  <a:rPr lang="en-IN">
                    <a:noFill/>
                  </a:rPr>
                  <a:t> </a:t>
                </a:r>
              </a:p>
            </p:txBody>
          </p:sp>
        </mc:Fallback>
      </mc:AlternateContent>
    </p:spTree>
    <p:extLst>
      <p:ext uri="{BB962C8B-B14F-4D97-AF65-F5344CB8AC3E}">
        <p14:creationId xmlns:p14="http://schemas.microsoft.com/office/powerpoint/2010/main" val="30582120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859513"/>
            <a:ext cx="8229600" cy="528496"/>
          </a:xfrm>
        </p:spPr>
        <p:txBody>
          <a:bodyPr/>
          <a:lstStyle/>
          <a:p>
            <a:pPr algn="ctr"/>
            <a:r>
              <a:rPr lang="en-IN" dirty="0"/>
              <a:t/>
            </a:r>
            <a:br>
              <a:rPr lang="en-IN" dirty="0"/>
            </a:b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401782" y="1221825"/>
                <a:ext cx="8229600" cy="858420"/>
              </a:xfrm>
            </p:spPr>
            <p:txBody>
              <a:bodyPr/>
              <a:lstStyle/>
              <a:p>
                <a:r>
                  <a:rPr lang="en-US" sz="2400" dirty="0"/>
                  <a:t>If, however, this condition is not satisfied, then destructive interference will occur</a:t>
                </a:r>
                <a:r>
                  <a:rPr lang="en-US" sz="2400" dirty="0" smtClean="0"/>
                  <a:t>.</a:t>
                </a:r>
              </a:p>
              <a:p>
                <a:endParaRPr lang="en-IN" sz="2400" dirty="0"/>
              </a:p>
              <a:p>
                <a:r>
                  <a:rPr lang="en-US" sz="2400" dirty="0"/>
                  <a:t>On combining these equations, mathematically Bragg’s Law will </a:t>
                </a:r>
                <a:r>
                  <a:rPr lang="en-US" sz="2400" dirty="0" smtClean="0"/>
                  <a:t>be</a:t>
                </a:r>
              </a:p>
              <a:p>
                <a:endParaRPr lang="en-IN" sz="2400" dirty="0"/>
              </a:p>
              <a:p>
                <a:pPr/>
                <a14:m>
                  <m:oMathPara xmlns:m="http://schemas.openxmlformats.org/officeDocument/2006/math">
                    <m:oMathParaPr>
                      <m:jc m:val="centerGroup"/>
                    </m:oMathParaPr>
                    <m:oMath xmlns:m="http://schemas.openxmlformats.org/officeDocument/2006/math">
                      <m:r>
                        <a:rPr lang="en-US" sz="2400">
                          <a:latin typeface="Cambria Math" panose="02040503050406030204" pitchFamily="18" charset="0"/>
                        </a:rPr>
                        <m:t>𝑛</m:t>
                      </m:r>
                      <m:r>
                        <a:rPr lang="en-US" sz="2400">
                          <a:latin typeface="Cambria Math" panose="02040503050406030204" pitchFamily="18" charset="0"/>
                        </a:rPr>
                        <m:t>𝜆</m:t>
                      </m:r>
                      <m:r>
                        <a:rPr lang="en-US" sz="2400">
                          <a:latin typeface="Cambria Math" panose="02040503050406030204" pitchFamily="18" charset="0"/>
                        </a:rPr>
                        <m:t>=2</m:t>
                      </m:r>
                      <m:r>
                        <a:rPr lang="en-US" sz="2400">
                          <a:latin typeface="Cambria Math" panose="02040503050406030204" pitchFamily="18" charset="0"/>
                        </a:rPr>
                        <m:t>𝑑𝑠𝑖𝑛</m:t>
                      </m:r>
                      <m:r>
                        <a:rPr lang="en-US" sz="2400">
                          <a:latin typeface="Cambria Math" panose="02040503050406030204" pitchFamily="18" charset="0"/>
                        </a:rPr>
                        <m:t>𝜃</m:t>
                      </m:r>
                    </m:oMath>
                  </m:oMathPara>
                </a14:m>
                <a:endParaRPr lang="en-IN" sz="2400" dirty="0" smtClean="0"/>
              </a:p>
              <a:p>
                <a:endParaRPr lang="en-IN" sz="2400" dirty="0"/>
              </a:p>
              <a:p>
                <a:r>
                  <a:rPr lang="en-US" sz="2400" dirty="0"/>
                  <a:t>where:</a:t>
                </a:r>
                <a:endParaRPr lang="en-IN" sz="2400" dirty="0"/>
              </a:p>
              <a:p>
                <a:r>
                  <a:rPr lang="en-US" sz="2400" dirty="0"/>
                  <a:t>λ is the wavelength of the x-ray, </a:t>
                </a:r>
                <a:endParaRPr lang="en-IN" sz="2400" dirty="0"/>
              </a:p>
              <a:p>
                <a:r>
                  <a:rPr lang="en-US" sz="2400" dirty="0"/>
                  <a:t>d is the spacing of the crystal layers (path difference), </a:t>
                </a:r>
                <a:endParaRPr lang="en-IN" sz="2400" dirty="0"/>
              </a:p>
              <a:p>
                <a:r>
                  <a:rPr lang="en-US" sz="2400" dirty="0">
                    <a:latin typeface="Times New Roman" panose="02020603050405020304" pitchFamily="18" charset="0"/>
                    <a:cs typeface="Times New Roman" panose="02020603050405020304" pitchFamily="18" charset="0"/>
                  </a:rPr>
                  <a:t>θ</a:t>
                </a:r>
                <a:r>
                  <a:rPr lang="en-US" sz="2400" dirty="0"/>
                  <a:t> is the incident angle (the angle between incident ray and the scatter plane), and </a:t>
                </a:r>
                <a:endParaRPr lang="en-IN" sz="2400" dirty="0"/>
              </a:p>
              <a:p>
                <a:r>
                  <a:rPr lang="en-US" sz="2400" dirty="0"/>
                  <a:t>n is an integer</a:t>
                </a:r>
                <a:endParaRPr lang="en-IN" sz="2400" dirty="0"/>
              </a:p>
              <a:p>
                <a:endParaRPr lang="en-IN" sz="2400" b="0" i="0" dirty="0" smtClean="0"/>
              </a:p>
              <a:p>
                <a:pPr algn="just"/>
                <a:endParaRPr lang="en-IN"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401782" y="1221825"/>
                <a:ext cx="8229600" cy="858420"/>
              </a:xfrm>
              <a:blipFill>
                <a:blip r:embed="rId2"/>
                <a:stretch>
                  <a:fillRect l="-1185" t="-13475" r="-667" b="-446809"/>
                </a:stretch>
              </a:blipFill>
            </p:spPr>
            <p:txBody>
              <a:bodyPr/>
              <a:lstStyle/>
              <a:p>
                <a:r>
                  <a:rPr lang="en-IN">
                    <a:noFill/>
                  </a:rPr>
                  <a:t> </a:t>
                </a:r>
              </a:p>
            </p:txBody>
          </p:sp>
        </mc:Fallback>
      </mc:AlternateContent>
    </p:spTree>
    <p:extLst>
      <p:ext uri="{BB962C8B-B14F-4D97-AF65-F5344CB8AC3E}">
        <p14:creationId xmlns:p14="http://schemas.microsoft.com/office/powerpoint/2010/main" val="3882683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859513"/>
            <a:ext cx="8229600" cy="528496"/>
          </a:xfrm>
        </p:spPr>
        <p:txBody>
          <a:bodyPr/>
          <a:lstStyle/>
          <a:p>
            <a:pPr algn="ct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135622"/>
            <a:ext cx="8229600" cy="858420"/>
          </a:xfrm>
        </p:spPr>
        <p:txBody>
          <a:bodyPr/>
          <a:lstStyle/>
          <a:p>
            <a:r>
              <a:rPr lang="en-US" sz="2400" dirty="0"/>
              <a:t>For BCC iron, </a:t>
            </a:r>
            <a:r>
              <a:rPr lang="en-US" sz="2400" dirty="0" smtClean="0"/>
              <a:t>compute:</a:t>
            </a:r>
          </a:p>
          <a:p>
            <a:endParaRPr lang="en-US" sz="2400" dirty="0" smtClean="0"/>
          </a:p>
          <a:p>
            <a:pPr marL="457200" indent="-457200">
              <a:buAutoNum type="alphaLcParenBoth"/>
            </a:pPr>
            <a:r>
              <a:rPr lang="en-US" sz="2400" dirty="0" smtClean="0"/>
              <a:t>the </a:t>
            </a:r>
            <a:r>
              <a:rPr lang="en-US" sz="2400" dirty="0" err="1"/>
              <a:t>interplanar</a:t>
            </a:r>
            <a:r>
              <a:rPr lang="en-US" sz="2400" dirty="0"/>
              <a:t> spacing and </a:t>
            </a:r>
            <a:endParaRPr lang="en-US" sz="2400" dirty="0" smtClean="0"/>
          </a:p>
          <a:p>
            <a:pPr marL="457200" indent="-457200">
              <a:buAutoNum type="alphaLcParenBoth"/>
            </a:pPr>
            <a:r>
              <a:rPr lang="en-US" sz="2400" dirty="0" smtClean="0"/>
              <a:t>the </a:t>
            </a:r>
            <a:r>
              <a:rPr lang="en-US" sz="2400" dirty="0"/>
              <a:t>diffraction angle </a:t>
            </a:r>
            <a:endParaRPr lang="en-US" sz="2400" dirty="0" smtClean="0"/>
          </a:p>
          <a:p>
            <a:pPr marL="457200" indent="-457200">
              <a:buAutoNum type="alphaLcParenBoth"/>
            </a:pPr>
            <a:endParaRPr lang="en-US" sz="2400" dirty="0"/>
          </a:p>
          <a:p>
            <a:r>
              <a:rPr lang="en-US" sz="2400" dirty="0" smtClean="0"/>
              <a:t>for </a:t>
            </a:r>
            <a:r>
              <a:rPr lang="en-US" sz="2400" dirty="0"/>
              <a:t>the (220) set of planes. The lattice parameter for Fe is 0.2866 nm. Assume that monochromatic radiation having a wavelength of 0.1790 nm is used, and the order of reflection is 1.</a:t>
            </a:r>
            <a:endParaRPr lang="en-IN" sz="2400" dirty="0"/>
          </a:p>
          <a:p>
            <a:pPr algn="just"/>
            <a:endParaRPr lang="en-IN"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spTree>
    <p:extLst>
      <p:ext uri="{BB962C8B-B14F-4D97-AF65-F5344CB8AC3E}">
        <p14:creationId xmlns:p14="http://schemas.microsoft.com/office/powerpoint/2010/main" val="25764147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859513"/>
            <a:ext cx="8229600" cy="528496"/>
          </a:xfrm>
        </p:spPr>
        <p:txBody>
          <a:bodyPr/>
          <a:lstStyle/>
          <a:p>
            <a:pPr algn="ctr"/>
            <a:r>
              <a:rPr lang="en-US" b="1" dirty="0"/>
              <a:t>Imperfection and defects</a:t>
            </a:r>
            <a:r>
              <a:rPr lang="en-IN" dirty="0"/>
              <a:t/>
            </a:r>
            <a:br>
              <a:rPr lang="en-IN" dirty="0"/>
            </a:b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849897"/>
            <a:ext cx="8229600" cy="858420"/>
          </a:xfrm>
        </p:spPr>
        <p:txBody>
          <a:bodyPr/>
          <a:lstStyle/>
          <a:p>
            <a:r>
              <a:rPr lang="en-US" sz="2400" dirty="0"/>
              <a:t>Thus far it has been tacitly assumed that perfect order exists throughout crystalline materials on an atomic scale. </a:t>
            </a:r>
            <a:endParaRPr lang="en-US" sz="2400" dirty="0" smtClean="0"/>
          </a:p>
          <a:p>
            <a:endParaRPr lang="en-US" sz="2400" dirty="0"/>
          </a:p>
          <a:p>
            <a:r>
              <a:rPr lang="en-US" sz="2400" dirty="0" smtClean="0"/>
              <a:t>However</a:t>
            </a:r>
            <a:r>
              <a:rPr lang="en-US" sz="2400" dirty="0"/>
              <a:t>, such an idealized solid does not exist; all contain large numbers of various defects or imperfections. </a:t>
            </a:r>
            <a:endParaRPr lang="en-US" sz="2400" dirty="0" smtClean="0"/>
          </a:p>
          <a:p>
            <a:endParaRPr lang="en-US" sz="2400" dirty="0"/>
          </a:p>
          <a:p>
            <a:r>
              <a:rPr lang="en-US" sz="2400" dirty="0" smtClean="0"/>
              <a:t>Any </a:t>
            </a:r>
            <a:r>
              <a:rPr lang="en-US" sz="2400" dirty="0"/>
              <a:t>irregularity in the pattern of crystal arrangement in a solid lattice is called imperfection in solids.</a:t>
            </a:r>
            <a:endParaRPr lang="en-IN" sz="2400"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spTree>
    <p:extLst>
      <p:ext uri="{BB962C8B-B14F-4D97-AF65-F5344CB8AC3E}">
        <p14:creationId xmlns:p14="http://schemas.microsoft.com/office/powerpoint/2010/main" val="20397304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859513"/>
            <a:ext cx="8229600" cy="528496"/>
          </a:xfrm>
        </p:spPr>
        <p:txBody>
          <a:bodyPr/>
          <a:lstStyle/>
          <a:p>
            <a:pPr algn="ctr"/>
            <a:r>
              <a:rPr lang="en-IN" dirty="0"/>
              <a:t/>
            </a:r>
            <a:br>
              <a:rPr lang="en-IN" dirty="0"/>
            </a:b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436015"/>
            <a:ext cx="8229600" cy="858420"/>
          </a:xfrm>
        </p:spPr>
        <p:txBody>
          <a:bodyPr/>
          <a:lstStyle/>
          <a:p>
            <a:r>
              <a:rPr lang="en-US" sz="2400" dirty="0" smtClean="0"/>
              <a:t>1. Point Defect</a:t>
            </a:r>
          </a:p>
          <a:p>
            <a:pPr marL="457200" indent="-457200">
              <a:buAutoNum type="alphaLcParenBoth"/>
            </a:pPr>
            <a:r>
              <a:rPr lang="en-US" sz="2400" dirty="0"/>
              <a:t>Stoichiometric Defects</a:t>
            </a:r>
          </a:p>
          <a:p>
            <a:pPr marL="342900" lvl="0" indent="-342900">
              <a:buFont typeface="Arial" panose="020B0604020202020204" pitchFamily="34" charset="0"/>
              <a:buChar char="•"/>
            </a:pPr>
            <a:r>
              <a:rPr lang="en-US" sz="2400" dirty="0"/>
              <a:t>Vacancy Defect</a:t>
            </a:r>
            <a:endParaRPr lang="en-IN" sz="2400" dirty="0"/>
          </a:p>
          <a:p>
            <a:pPr marL="342900" lvl="0" indent="-342900">
              <a:buFont typeface="Arial" panose="020B0604020202020204" pitchFamily="34" charset="0"/>
              <a:buChar char="•"/>
            </a:pPr>
            <a:r>
              <a:rPr lang="en-US" sz="2400" dirty="0"/>
              <a:t>Interstitial Defect</a:t>
            </a:r>
            <a:endParaRPr lang="en-IN" sz="2400" dirty="0"/>
          </a:p>
          <a:p>
            <a:pPr marL="342900" lvl="0" indent="-342900">
              <a:buFont typeface="Arial" panose="020B0604020202020204" pitchFamily="34" charset="0"/>
              <a:buChar char="•"/>
            </a:pPr>
            <a:r>
              <a:rPr lang="en-US" sz="2400" dirty="0"/>
              <a:t>Schottky Defect</a:t>
            </a:r>
            <a:endParaRPr lang="en-IN" sz="2400" dirty="0"/>
          </a:p>
          <a:p>
            <a:pPr marL="342900" lvl="0" indent="-342900">
              <a:buFont typeface="Arial" panose="020B0604020202020204" pitchFamily="34" charset="0"/>
              <a:buChar char="•"/>
            </a:pPr>
            <a:r>
              <a:rPr lang="en-US" sz="2400" dirty="0"/>
              <a:t>Frenkel Defect</a:t>
            </a:r>
            <a:endParaRPr lang="en-IN" sz="2400" dirty="0"/>
          </a:p>
          <a:p>
            <a:pPr marL="457200" indent="-457200">
              <a:buAutoNum type="alphaLcParenBoth"/>
            </a:pPr>
            <a:endParaRPr lang="en-IN" sz="2400" dirty="0"/>
          </a:p>
          <a:p>
            <a:r>
              <a:rPr lang="en-US" sz="2400" dirty="0" smtClean="0"/>
              <a:t>(b) Non </a:t>
            </a:r>
            <a:r>
              <a:rPr lang="en-US" sz="2400" dirty="0"/>
              <a:t>Stoichiometric Defects</a:t>
            </a:r>
          </a:p>
          <a:p>
            <a:pPr marL="342900" lvl="0" indent="-342900">
              <a:buFont typeface="Arial" panose="020B0604020202020204" pitchFamily="34" charset="0"/>
              <a:buChar char="•"/>
            </a:pPr>
            <a:r>
              <a:rPr lang="en-US" sz="2400" dirty="0"/>
              <a:t>Metal Excess Defect</a:t>
            </a:r>
            <a:endParaRPr lang="en-IN" sz="2400" dirty="0"/>
          </a:p>
          <a:p>
            <a:pPr marL="342900" lvl="0" indent="-342900">
              <a:buFont typeface="Arial" panose="020B0604020202020204" pitchFamily="34" charset="0"/>
              <a:buChar char="•"/>
            </a:pPr>
            <a:r>
              <a:rPr lang="en-US" sz="2400" dirty="0"/>
              <a:t>Metal Deficiency Defect</a:t>
            </a:r>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sp>
        <p:nvSpPr>
          <p:cNvPr id="4" name="Rectangle 3"/>
          <p:cNvSpPr/>
          <p:nvPr/>
        </p:nvSpPr>
        <p:spPr>
          <a:xfrm>
            <a:off x="4955310" y="1372137"/>
            <a:ext cx="3911599" cy="1938992"/>
          </a:xfrm>
          <a:prstGeom prst="rect">
            <a:avLst/>
          </a:prstGeom>
        </p:spPr>
        <p:txBody>
          <a:bodyPr wrap="square">
            <a:spAutoFit/>
          </a:bodyPr>
          <a:lstStyle/>
          <a:p>
            <a:r>
              <a:rPr lang="en-US" sz="2400" b="1" i="1" dirty="0" smtClean="0">
                <a:solidFill>
                  <a:srgbClr val="FFFFFF"/>
                </a:solidFill>
                <a:latin typeface="Calibri Light"/>
                <a:cs typeface="Calibri Light"/>
              </a:rPr>
              <a:t>2</a:t>
            </a:r>
            <a:r>
              <a:rPr lang="en-US" sz="2400" b="1" i="1" dirty="0">
                <a:solidFill>
                  <a:srgbClr val="FFFFFF"/>
                </a:solidFill>
                <a:latin typeface="Calibri Light"/>
                <a:cs typeface="Calibri Light"/>
              </a:rPr>
              <a:t>. Line Defect</a:t>
            </a:r>
          </a:p>
          <a:p>
            <a:pPr marL="342900" lvl="0" indent="-342900">
              <a:buFont typeface="Arial" panose="020B0604020202020204" pitchFamily="34" charset="0"/>
              <a:buChar char="•"/>
            </a:pPr>
            <a:r>
              <a:rPr lang="en-US" sz="2400" b="1" i="1" dirty="0" smtClean="0">
                <a:solidFill>
                  <a:srgbClr val="FFFFFF"/>
                </a:solidFill>
                <a:latin typeface="Calibri Light"/>
                <a:cs typeface="Calibri Light"/>
              </a:rPr>
              <a:t>Edge dislocation</a:t>
            </a:r>
            <a:endParaRPr lang="en-IN" sz="2400" b="1" i="1" dirty="0">
              <a:solidFill>
                <a:srgbClr val="FFFFFF"/>
              </a:solidFill>
              <a:latin typeface="Calibri Light"/>
              <a:cs typeface="Calibri Light"/>
            </a:endParaRPr>
          </a:p>
          <a:p>
            <a:pPr marL="342900" lvl="0" indent="-342900">
              <a:buFont typeface="Arial" panose="020B0604020202020204" pitchFamily="34" charset="0"/>
              <a:buChar char="•"/>
            </a:pPr>
            <a:r>
              <a:rPr lang="en-US" sz="2400" b="1" i="1" dirty="0" smtClean="0">
                <a:solidFill>
                  <a:srgbClr val="FFFFFF"/>
                </a:solidFill>
                <a:latin typeface="Calibri Light"/>
                <a:cs typeface="Calibri Light"/>
              </a:rPr>
              <a:t>Screw Dislocation</a:t>
            </a:r>
            <a:endParaRPr lang="en-IN" sz="2400" b="1" i="1" dirty="0">
              <a:solidFill>
                <a:srgbClr val="FFFFFF"/>
              </a:solidFill>
              <a:latin typeface="Calibri Light"/>
              <a:cs typeface="Calibri Light"/>
            </a:endParaRPr>
          </a:p>
          <a:p>
            <a:pPr marL="342900" lvl="0" indent="-342900">
              <a:buFont typeface="Arial" panose="020B0604020202020204" pitchFamily="34" charset="0"/>
              <a:buChar char="•"/>
            </a:pPr>
            <a:r>
              <a:rPr lang="en-US" sz="2400" b="1" i="1" dirty="0" smtClean="0">
                <a:solidFill>
                  <a:srgbClr val="FFFFFF"/>
                </a:solidFill>
                <a:latin typeface="Calibri Light"/>
                <a:cs typeface="Calibri Light"/>
              </a:rPr>
              <a:t>Slip</a:t>
            </a:r>
            <a:endParaRPr lang="en-IN" sz="2400" b="1" i="1" dirty="0">
              <a:solidFill>
                <a:srgbClr val="FFFFFF"/>
              </a:solidFill>
              <a:latin typeface="Calibri Light"/>
              <a:cs typeface="Calibri Light"/>
            </a:endParaRPr>
          </a:p>
          <a:p>
            <a:pPr marL="342900" lvl="0" indent="-342900">
              <a:buFont typeface="Arial" panose="020B0604020202020204" pitchFamily="34" charset="0"/>
              <a:buChar char="•"/>
            </a:pPr>
            <a:r>
              <a:rPr lang="en-US" sz="2400" b="1" i="1" dirty="0" smtClean="0">
                <a:solidFill>
                  <a:srgbClr val="FFFFFF"/>
                </a:solidFill>
                <a:latin typeface="Calibri Light"/>
                <a:cs typeface="Calibri Light"/>
              </a:rPr>
              <a:t>Twinning</a:t>
            </a:r>
            <a:endParaRPr lang="en-IN" sz="2400" b="1" i="1" dirty="0">
              <a:solidFill>
                <a:srgbClr val="FFFFFF"/>
              </a:solidFill>
              <a:latin typeface="Calibri Light"/>
              <a:cs typeface="Calibri Light"/>
            </a:endParaRPr>
          </a:p>
        </p:txBody>
      </p:sp>
    </p:spTree>
    <p:extLst>
      <p:ext uri="{BB962C8B-B14F-4D97-AF65-F5344CB8AC3E}">
        <p14:creationId xmlns:p14="http://schemas.microsoft.com/office/powerpoint/2010/main" val="373110862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859513"/>
            <a:ext cx="8229600" cy="528496"/>
          </a:xfrm>
        </p:spPr>
        <p:txBody>
          <a:bodyPr/>
          <a:lstStyle/>
          <a:p>
            <a:pPr algn="ctr"/>
            <a:r>
              <a:rPr lang="en-US" i="1" dirty="0"/>
              <a:t>Vacancy Defect</a:t>
            </a:r>
            <a:r>
              <a:rPr lang="en-IN" dirty="0"/>
              <a:t/>
            </a:r>
            <a:br>
              <a:rPr lang="en-IN" dirty="0"/>
            </a:br>
            <a:r>
              <a:rPr lang="en-IN" dirty="0"/>
              <a:t/>
            </a:r>
            <a:br>
              <a:rPr lang="en-IN" dirty="0"/>
            </a:b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849897"/>
            <a:ext cx="8229600" cy="858420"/>
          </a:xfrm>
        </p:spPr>
        <p:txBody>
          <a:bodyPr/>
          <a:lstStyle/>
          <a:p>
            <a:r>
              <a:rPr lang="en-US" sz="2400" dirty="0"/>
              <a:t>Formation of vacancy defects take place due to vacant lattice sites. </a:t>
            </a:r>
            <a:endParaRPr lang="en-US" sz="2400" dirty="0" smtClean="0"/>
          </a:p>
          <a:p>
            <a:endParaRPr lang="en-US" sz="2400" dirty="0"/>
          </a:p>
          <a:p>
            <a:r>
              <a:rPr lang="en-US" sz="2400" dirty="0" smtClean="0"/>
              <a:t>This </a:t>
            </a:r>
            <a:r>
              <a:rPr lang="en-US" sz="2400" dirty="0"/>
              <a:t>defect generally occurs when we heat a solid. Vacancy defect also decreases the density of solid.</a:t>
            </a:r>
            <a:endParaRPr lang="en-IN" sz="2400" dirty="0"/>
          </a:p>
          <a:p>
            <a:pPr algn="just"/>
            <a:endParaRPr lang="en-IN"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pic>
        <p:nvPicPr>
          <p:cNvPr id="4" name="Picture 3" descr="Vacancy Defect"/>
          <p:cNvPicPr/>
          <p:nvPr/>
        </p:nvPicPr>
        <p:blipFill>
          <a:blip r:embed="rId2">
            <a:extLst>
              <a:ext uri="{28A0092B-C50C-407E-A947-70E740481C1C}">
                <a14:useLocalDpi xmlns:a14="http://schemas.microsoft.com/office/drawing/2010/main" val="0"/>
              </a:ext>
            </a:extLst>
          </a:blip>
          <a:srcRect/>
          <a:stretch>
            <a:fillRect/>
          </a:stretch>
        </p:blipFill>
        <p:spPr bwMode="auto">
          <a:xfrm>
            <a:off x="2711450" y="3682827"/>
            <a:ext cx="3393786" cy="2182264"/>
          </a:xfrm>
          <a:prstGeom prst="rect">
            <a:avLst/>
          </a:prstGeom>
          <a:noFill/>
          <a:ln>
            <a:noFill/>
          </a:ln>
        </p:spPr>
      </p:pic>
    </p:spTree>
    <p:extLst>
      <p:ext uri="{BB962C8B-B14F-4D97-AF65-F5344CB8AC3E}">
        <p14:creationId xmlns:p14="http://schemas.microsoft.com/office/powerpoint/2010/main" val="25868625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859513"/>
            <a:ext cx="8229600" cy="528496"/>
          </a:xfrm>
        </p:spPr>
        <p:txBody>
          <a:bodyPr/>
          <a:lstStyle/>
          <a:p>
            <a:pPr algn="ctr"/>
            <a:r>
              <a:rPr lang="en-US" i="1" dirty="0"/>
              <a:t>Interstitial Defect</a:t>
            </a:r>
            <a:r>
              <a:rPr lang="en-IN" dirty="0"/>
              <a:t/>
            </a:r>
            <a:br>
              <a:rPr lang="en-IN" dirty="0"/>
            </a:br>
            <a:r>
              <a:rPr lang="en-IN" dirty="0"/>
              <a:t/>
            </a:r>
            <a:br>
              <a:rPr lang="en-IN" dirty="0"/>
            </a:b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849897"/>
            <a:ext cx="8229600" cy="858420"/>
          </a:xfrm>
        </p:spPr>
        <p:txBody>
          <a:bodyPr/>
          <a:lstStyle/>
          <a:p>
            <a:r>
              <a:rPr lang="en-US" sz="2400" dirty="0"/>
              <a:t>When some extra constituent particles (atoms, molecules or ions) are acquainted in the interstitial sites, the solid lattice is said to have an interstitial defect</a:t>
            </a:r>
            <a:r>
              <a:rPr lang="en-US" sz="2400" dirty="0" smtClean="0"/>
              <a:t>.</a:t>
            </a:r>
          </a:p>
          <a:p>
            <a:endParaRPr lang="en-US" sz="2400" dirty="0"/>
          </a:p>
          <a:p>
            <a:r>
              <a:rPr lang="en-US" sz="2400" dirty="0" smtClean="0"/>
              <a:t>Interstitial </a:t>
            </a:r>
            <a:r>
              <a:rPr lang="en-US" sz="2400" dirty="0"/>
              <a:t>Defects are responsible for increasing density of the substance.</a:t>
            </a:r>
            <a:endParaRPr lang="en-IN" sz="2400" dirty="0"/>
          </a:p>
          <a:p>
            <a:pPr algn="just"/>
            <a:endParaRPr lang="en-IN" sz="2400"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pic>
        <p:nvPicPr>
          <p:cNvPr id="4" name="Picture 3" descr="Interstitial Defect"/>
          <p:cNvPicPr/>
          <p:nvPr/>
        </p:nvPicPr>
        <p:blipFill rotWithShape="1">
          <a:blip r:embed="rId2">
            <a:extLst>
              <a:ext uri="{28A0092B-C50C-407E-A947-70E740481C1C}">
                <a14:useLocalDpi xmlns:a14="http://schemas.microsoft.com/office/drawing/2010/main" val="0"/>
              </a:ext>
            </a:extLst>
          </a:blip>
          <a:srcRect t="34748" b="6366"/>
          <a:stretch/>
        </p:blipFill>
        <p:spPr bwMode="auto">
          <a:xfrm>
            <a:off x="1428258" y="4094307"/>
            <a:ext cx="5545196" cy="21864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349083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859513"/>
            <a:ext cx="8229600" cy="528496"/>
          </a:xfrm>
        </p:spPr>
        <p:txBody>
          <a:bodyPr/>
          <a:lstStyle/>
          <a:p>
            <a:pPr algn="ctr"/>
            <a:r>
              <a:rPr lang="en-US" i="1" dirty="0"/>
              <a:t>Schottky Defect</a:t>
            </a:r>
            <a:r>
              <a:rPr lang="en-IN" dirty="0"/>
              <a:t/>
            </a:r>
            <a:br>
              <a:rPr lang="en-IN" dirty="0"/>
            </a:br>
            <a:r>
              <a:rPr lang="en-IN" dirty="0"/>
              <a:t/>
            </a:r>
            <a:br>
              <a:rPr lang="en-IN" dirty="0"/>
            </a:b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526624"/>
            <a:ext cx="8229600" cy="858420"/>
          </a:xfrm>
        </p:spPr>
        <p:txBody>
          <a:bodyPr/>
          <a:lstStyle/>
          <a:p>
            <a:r>
              <a:rPr lang="en-US" sz="2400" dirty="0"/>
              <a:t>If in an ionic lattice equal number of cations and anions are missing from the lattice site, the lattice is said to have Schottky defect. </a:t>
            </a:r>
            <a:endParaRPr lang="en-US" sz="2400" dirty="0" smtClean="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In </a:t>
            </a:r>
            <a:r>
              <a:rPr lang="en-US" sz="2400" dirty="0"/>
              <a:t>Schottky Defect the electrical neutrality is maintained and it generally takes place in ionic solids. The compounds in which the size of cation and anion are nearly equal tend to show this type of defect. </a:t>
            </a:r>
            <a:endParaRPr lang="en-IN" sz="2400" dirty="0"/>
          </a:p>
          <a:p>
            <a:pPr algn="just"/>
            <a:endParaRPr lang="en-IN"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pic>
        <p:nvPicPr>
          <p:cNvPr id="4" name="Picture 3" descr="Schottky Defect"/>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7866" y="2697883"/>
            <a:ext cx="2777432" cy="1864880"/>
          </a:xfrm>
          <a:prstGeom prst="rect">
            <a:avLst/>
          </a:prstGeom>
          <a:noFill/>
          <a:ln>
            <a:noFill/>
          </a:ln>
        </p:spPr>
      </p:pic>
    </p:spTree>
    <p:extLst>
      <p:ext uri="{BB962C8B-B14F-4D97-AF65-F5344CB8AC3E}">
        <p14:creationId xmlns:p14="http://schemas.microsoft.com/office/powerpoint/2010/main" val="33575819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859513"/>
            <a:ext cx="8229600" cy="528496"/>
          </a:xfrm>
        </p:spPr>
        <p:txBody>
          <a:bodyPr/>
          <a:lstStyle/>
          <a:p>
            <a:pPr algn="ctr"/>
            <a:r>
              <a:rPr lang="en-US" i="1" dirty="0"/>
              <a:t>Frenkel Defect</a:t>
            </a:r>
            <a:r>
              <a:rPr lang="en-IN" dirty="0"/>
              <a:t/>
            </a:r>
            <a:br>
              <a:rPr lang="en-IN" dirty="0"/>
            </a:b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683643"/>
            <a:ext cx="8229600" cy="858420"/>
          </a:xfrm>
        </p:spPr>
        <p:txBody>
          <a:bodyPr/>
          <a:lstStyle/>
          <a:p>
            <a:r>
              <a:rPr lang="en-US" sz="2400" dirty="0"/>
              <a:t>Just like Schottky defect, Frenkel defect is also observed in ionic solids. When a smaller ion (generally cation) is moved from its normal position to a new interstitial site, Frenkel Defect occurs. </a:t>
            </a:r>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r>
              <a:rPr lang="en-US" sz="2400" dirty="0" smtClean="0"/>
              <a:t>This </a:t>
            </a:r>
            <a:r>
              <a:rPr lang="en-US" sz="2400" dirty="0"/>
              <a:t>dislocation of ion creates vacancy defect at its original site and interstitial defect at its new </a:t>
            </a:r>
            <a:r>
              <a:rPr lang="en-US" sz="2400" dirty="0" smtClean="0"/>
              <a:t>position. The </a:t>
            </a:r>
            <a:r>
              <a:rPr lang="en-US" sz="2400" dirty="0"/>
              <a:t>density of the crystal lattice remains same in Frenkel Defect. </a:t>
            </a:r>
            <a:r>
              <a:rPr lang="en-US" sz="2800" dirty="0" smtClean="0"/>
              <a:t> </a:t>
            </a:r>
            <a:endParaRPr lang="en-IN" sz="2800" b="0" i="0" dirty="0" smtClean="0"/>
          </a:p>
          <a:p>
            <a:pPr algn="just"/>
            <a:endParaRPr lang="en-IN" sz="2400" b="0" i="0" dirty="0"/>
          </a:p>
          <a:p>
            <a:pPr algn="just"/>
            <a:endParaRPr lang="en-IN" sz="2400"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pic>
        <p:nvPicPr>
          <p:cNvPr id="4" name="Picture 3" descr="Frenkel Defect"/>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2122" y="3035703"/>
            <a:ext cx="2834496" cy="1878041"/>
          </a:xfrm>
          <a:prstGeom prst="rect">
            <a:avLst/>
          </a:prstGeom>
          <a:noFill/>
          <a:ln>
            <a:noFill/>
          </a:ln>
        </p:spPr>
      </p:pic>
    </p:spTree>
    <p:extLst>
      <p:ext uri="{BB962C8B-B14F-4D97-AF65-F5344CB8AC3E}">
        <p14:creationId xmlns:p14="http://schemas.microsoft.com/office/powerpoint/2010/main" val="3443518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711731"/>
            <a:ext cx="8229600" cy="528496"/>
          </a:xfrm>
        </p:spPr>
        <p:txBody>
          <a:bodyPr/>
          <a:lstStyle/>
          <a:p>
            <a:pPr algn="ct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572806"/>
            <a:ext cx="8229600" cy="858420"/>
          </a:xfrm>
        </p:spPr>
        <p:txBody>
          <a:bodyPr/>
          <a:lstStyle/>
          <a:p>
            <a:r>
              <a:rPr lang="en-US" sz="2400" dirty="0"/>
              <a:t>Many times, a materials problem is one of selecting the right material from the thousands available. </a:t>
            </a:r>
            <a:endParaRPr lang="en-US" sz="2400" dirty="0" smtClean="0"/>
          </a:p>
          <a:p>
            <a:endParaRPr lang="en-US" sz="2400" dirty="0"/>
          </a:p>
          <a:p>
            <a:r>
              <a:rPr lang="en-US" sz="2400" dirty="0" smtClean="0"/>
              <a:t>The </a:t>
            </a:r>
            <a:r>
              <a:rPr lang="en-US" sz="2400" dirty="0"/>
              <a:t>final decision is normally based on several criteria. </a:t>
            </a:r>
            <a:endParaRPr lang="en-US" sz="2400" dirty="0" smtClean="0"/>
          </a:p>
          <a:p>
            <a:endParaRPr lang="en-US" sz="2400" dirty="0"/>
          </a:p>
          <a:p>
            <a:r>
              <a:rPr lang="en-US" sz="2400" dirty="0" smtClean="0"/>
              <a:t>First</a:t>
            </a:r>
            <a:r>
              <a:rPr lang="en-US" sz="2400" dirty="0"/>
              <a:t>, the in-service conditions must be characterized, for these dictate the properties required of the material. </a:t>
            </a:r>
            <a:endParaRPr lang="en-US" sz="2400" dirty="0" smtClean="0"/>
          </a:p>
          <a:p>
            <a:endParaRPr lang="en-US" sz="2400" dirty="0"/>
          </a:p>
          <a:p>
            <a:r>
              <a:rPr lang="en-US" sz="2400" dirty="0" smtClean="0"/>
              <a:t>On </a:t>
            </a:r>
            <a:r>
              <a:rPr lang="en-US" sz="2400" dirty="0"/>
              <a:t>only rare occasions does a material possess the maximum or ideal combination of properties. Thus, it may be necessary to trade one characteristic for another. </a:t>
            </a:r>
            <a:endParaRPr lang="en-IN" sz="2400"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spTree>
    <p:extLst>
      <p:ext uri="{BB962C8B-B14F-4D97-AF65-F5344CB8AC3E}">
        <p14:creationId xmlns:p14="http://schemas.microsoft.com/office/powerpoint/2010/main" val="38908314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859513"/>
            <a:ext cx="8229600" cy="528496"/>
          </a:xfrm>
        </p:spPr>
        <p:txBody>
          <a:bodyPr/>
          <a:lstStyle/>
          <a:p>
            <a:pPr algn="ctr"/>
            <a:r>
              <a:rPr lang="en-US" i="1" dirty="0"/>
              <a:t>Metal Excess Defect</a:t>
            </a:r>
            <a:r>
              <a:rPr lang="en-IN" dirty="0"/>
              <a:t/>
            </a:r>
            <a:br>
              <a:rPr lang="en-IN" dirty="0"/>
            </a:br>
            <a:r>
              <a:rPr lang="en-IN" dirty="0"/>
              <a:t/>
            </a:r>
            <a:br>
              <a:rPr lang="en-IN" dirty="0"/>
            </a:b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849897"/>
            <a:ext cx="8229600" cy="858420"/>
          </a:xfrm>
        </p:spPr>
        <p:txBody>
          <a:bodyPr/>
          <a:lstStyle/>
          <a:p>
            <a:r>
              <a:rPr lang="en-US" sz="2400" dirty="0"/>
              <a:t>Metal Excess Defect occurs in two ways</a:t>
            </a:r>
            <a:r>
              <a:rPr lang="en-US" sz="2400" dirty="0" smtClean="0"/>
              <a:t>:</a:t>
            </a:r>
          </a:p>
          <a:p>
            <a:endParaRPr lang="en-IN" sz="2400" dirty="0"/>
          </a:p>
          <a:p>
            <a:pPr lvl="0"/>
            <a:r>
              <a:rPr lang="en-US" sz="2400" dirty="0" smtClean="0"/>
              <a:t>1. Due </a:t>
            </a:r>
            <a:r>
              <a:rPr lang="en-US" sz="2400" dirty="0"/>
              <a:t>to anionic vacancies</a:t>
            </a:r>
            <a:endParaRPr lang="en-IN" sz="2400" dirty="0"/>
          </a:p>
          <a:p>
            <a:r>
              <a:rPr lang="en-US" sz="2400" dirty="0"/>
              <a:t>Metal Excess Defect can be seen in alkali halides like </a:t>
            </a:r>
            <a:r>
              <a:rPr lang="en-US" sz="2400" dirty="0" err="1"/>
              <a:t>NaCl</a:t>
            </a:r>
            <a:r>
              <a:rPr lang="en-US" sz="2400" dirty="0"/>
              <a:t> and </a:t>
            </a:r>
            <a:r>
              <a:rPr lang="en-US" sz="2400" dirty="0" err="1"/>
              <a:t>KCl</a:t>
            </a:r>
            <a:r>
              <a:rPr lang="en-US" sz="2400" dirty="0"/>
              <a:t>. In this type of defect, the anionic vacancies are missing and are filled by an electron to ensure electrical neutrality. </a:t>
            </a:r>
            <a:endParaRPr lang="en-US" sz="2400" dirty="0" smtClean="0"/>
          </a:p>
          <a:p>
            <a:endParaRPr lang="en-US" sz="2400" b="0" i="0" dirty="0"/>
          </a:p>
          <a:p>
            <a:pPr lvl="0"/>
            <a:r>
              <a:rPr lang="en-US" sz="2400" dirty="0" smtClean="0"/>
              <a:t>2. Due </a:t>
            </a:r>
            <a:r>
              <a:rPr lang="en-US" sz="2400" dirty="0"/>
              <a:t>to presence of extra cations at interstitial </a:t>
            </a:r>
            <a:r>
              <a:rPr lang="en-US" sz="2400" dirty="0" smtClean="0"/>
              <a:t>sites</a:t>
            </a:r>
          </a:p>
          <a:p>
            <a:r>
              <a:rPr lang="en-US" sz="2400" dirty="0" smtClean="0"/>
              <a:t>In </a:t>
            </a:r>
            <a:r>
              <a:rPr lang="en-US" sz="2400" dirty="0"/>
              <a:t>this type of defect, extra positive ions and electrons occupy interstitial sites and maintain electrical neutrality. In other words, this defect is losing non-metal atoms leaving their electrons behind and excess metal occupies interstitial positions. </a:t>
            </a:r>
            <a:endParaRPr lang="en-IN" sz="2400"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spTree>
    <p:extLst>
      <p:ext uri="{BB962C8B-B14F-4D97-AF65-F5344CB8AC3E}">
        <p14:creationId xmlns:p14="http://schemas.microsoft.com/office/powerpoint/2010/main" val="113965899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595265"/>
            <a:ext cx="8229600" cy="528496"/>
          </a:xfrm>
        </p:spPr>
        <p:txBody>
          <a:bodyPr/>
          <a:lstStyle/>
          <a:p>
            <a:pPr algn="ctr"/>
            <a:r>
              <a:rPr lang="en-US" i="1" dirty="0"/>
              <a:t>Metal Deficiency Defect</a:t>
            </a:r>
            <a:r>
              <a:rPr lang="en-IN" dirty="0"/>
              <a:t/>
            </a:r>
            <a:br>
              <a:rPr lang="en-IN" dirty="0"/>
            </a:br>
            <a:r>
              <a:rPr lang="en-IN" dirty="0"/>
              <a:t/>
            </a:r>
            <a:br>
              <a:rPr lang="en-IN" dirty="0"/>
            </a:b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332661"/>
            <a:ext cx="8229600" cy="858420"/>
          </a:xfrm>
        </p:spPr>
        <p:txBody>
          <a:bodyPr/>
          <a:lstStyle/>
          <a:p>
            <a:r>
              <a:rPr lang="en-US" sz="2400" dirty="0"/>
              <a:t>This defect occurs in metals containing less number of cations than anions. It is mostly seen in compounds depicting variable oxidation states. </a:t>
            </a:r>
            <a:endParaRPr lang="en-US" sz="2400" dirty="0" smtClean="0"/>
          </a:p>
          <a:p>
            <a:endParaRPr lang="en-US" sz="2400" dirty="0" smtClean="0"/>
          </a:p>
          <a:p>
            <a:endParaRPr lang="en-US" sz="2400" dirty="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r>
              <a:rPr lang="en-US" sz="2400" dirty="0" smtClean="0"/>
              <a:t>Due </a:t>
            </a:r>
            <a:r>
              <a:rPr lang="en-US" sz="2400" dirty="0"/>
              <a:t>to unequal number of cations and anions the metals obtained are non-stoichiometric. Some common examples falling under this category of defect are Fe</a:t>
            </a:r>
            <a:r>
              <a:rPr lang="en-US" sz="2400" baseline="-25000" dirty="0"/>
              <a:t>0.95</a:t>
            </a:r>
            <a:r>
              <a:rPr lang="en-US" sz="2400" dirty="0"/>
              <a:t>O, Fe</a:t>
            </a:r>
            <a:r>
              <a:rPr lang="en-US" sz="2400" baseline="-25000" dirty="0"/>
              <a:t>0.93</a:t>
            </a:r>
            <a:r>
              <a:rPr lang="en-US" sz="2400" dirty="0"/>
              <a:t>O etc.</a:t>
            </a:r>
            <a:endParaRPr lang="en-IN" sz="2400" dirty="0"/>
          </a:p>
          <a:p>
            <a:pPr algn="just"/>
            <a:endParaRPr lang="en-IN" sz="2400"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pic>
        <p:nvPicPr>
          <p:cNvPr id="4" name="Picture 3" descr="Metal Deficiency Defect">
            <a:hlinkClick r:id="rId2" tgtFrame="&quot;_blank&quot;"/>
          </p:cNvPr>
          <p:cNvPicPr/>
          <p:nvPr/>
        </p:nvPicPr>
        <p:blipFill>
          <a:blip r:embed="rId3">
            <a:extLst>
              <a:ext uri="{28A0092B-C50C-407E-A947-70E740481C1C}">
                <a14:useLocalDpi xmlns:a14="http://schemas.microsoft.com/office/drawing/2010/main" val="0"/>
              </a:ext>
            </a:extLst>
          </a:blip>
          <a:srcRect/>
          <a:stretch>
            <a:fillRect/>
          </a:stretch>
        </p:blipFill>
        <p:spPr bwMode="auto">
          <a:xfrm>
            <a:off x="2392216" y="2481608"/>
            <a:ext cx="4064001" cy="2616865"/>
          </a:xfrm>
          <a:prstGeom prst="rect">
            <a:avLst/>
          </a:prstGeom>
          <a:noFill/>
          <a:ln>
            <a:noFill/>
          </a:ln>
        </p:spPr>
      </p:pic>
    </p:spTree>
    <p:extLst>
      <p:ext uri="{BB962C8B-B14F-4D97-AF65-F5344CB8AC3E}">
        <p14:creationId xmlns:p14="http://schemas.microsoft.com/office/powerpoint/2010/main" val="410737496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859513"/>
            <a:ext cx="8229600" cy="528496"/>
          </a:xfrm>
        </p:spPr>
        <p:txBody>
          <a:bodyPr/>
          <a:lstStyle/>
          <a:p>
            <a:pPr algn="ctr"/>
            <a:r>
              <a:rPr lang="en-US" b="1" dirty="0"/>
              <a:t>Edge Dislocation</a:t>
            </a:r>
            <a:r>
              <a:rPr lang="en-IN" dirty="0"/>
              <a:t/>
            </a:r>
            <a:br>
              <a:rPr lang="en-IN" dirty="0"/>
            </a:br>
            <a:r>
              <a:rPr lang="en-IN" dirty="0"/>
              <a:t/>
            </a:r>
            <a:br>
              <a:rPr lang="en-IN" dirty="0"/>
            </a:b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849897"/>
            <a:ext cx="8229600" cy="858420"/>
          </a:xfrm>
        </p:spPr>
        <p:txBody>
          <a:bodyPr/>
          <a:lstStyle/>
          <a:p>
            <a:r>
              <a:rPr lang="en-US" sz="2400" dirty="0"/>
              <a:t>Edge dislocation is a type of line defect in crystal lattices in which the defect occurs either due to the presence of an extra plane of atoms or due to the loss of a half of a plane of atoms in the middle of the lattice. </a:t>
            </a:r>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This </a:t>
            </a:r>
            <a:r>
              <a:rPr lang="en-US" sz="2400" dirty="0"/>
              <a:t>defect causes the nearby planes of atoms to bend towards the dislocation. Therefore, the adjacent planes of atoms are not straight. The region in which the defect occurs is the dislocation core or area.</a:t>
            </a:r>
            <a:endParaRPr lang="en-IN" sz="2400"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pic>
        <p:nvPicPr>
          <p:cNvPr id="4" name="Picture 3" descr="Difference Between Edge and Screw Dislocation"/>
          <p:cNvPicPr/>
          <p:nvPr/>
        </p:nvPicPr>
        <p:blipFill>
          <a:blip r:embed="rId2">
            <a:extLst>
              <a:ext uri="{28A0092B-C50C-407E-A947-70E740481C1C}">
                <a14:useLocalDpi xmlns:a14="http://schemas.microsoft.com/office/drawing/2010/main" val="0"/>
              </a:ext>
            </a:extLst>
          </a:blip>
          <a:srcRect/>
          <a:stretch>
            <a:fillRect/>
          </a:stretch>
        </p:blipFill>
        <p:spPr bwMode="auto">
          <a:xfrm>
            <a:off x="3269759" y="3243407"/>
            <a:ext cx="2290445" cy="1682750"/>
          </a:xfrm>
          <a:prstGeom prst="rect">
            <a:avLst/>
          </a:prstGeom>
          <a:noFill/>
          <a:ln>
            <a:noFill/>
          </a:ln>
        </p:spPr>
      </p:pic>
    </p:spTree>
    <p:extLst>
      <p:ext uri="{BB962C8B-B14F-4D97-AF65-F5344CB8AC3E}">
        <p14:creationId xmlns:p14="http://schemas.microsoft.com/office/powerpoint/2010/main" val="206974919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693259"/>
            <a:ext cx="8229600" cy="528496"/>
          </a:xfrm>
        </p:spPr>
        <p:txBody>
          <a:bodyPr/>
          <a:lstStyle/>
          <a:p>
            <a:pPr algn="ctr"/>
            <a:r>
              <a:rPr lang="en-US" b="1" dirty="0"/>
              <a:t>Screw Dislocation</a:t>
            </a:r>
            <a:r>
              <a:rPr lang="en-IN" dirty="0"/>
              <a:t/>
            </a:r>
            <a:br>
              <a:rPr lang="en-IN" dirty="0"/>
            </a:br>
            <a:r>
              <a:rPr lang="en-IN" dirty="0"/>
              <a:t/>
            </a:r>
            <a:br>
              <a:rPr lang="en-IN" dirty="0"/>
            </a:b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665170"/>
            <a:ext cx="8229600" cy="858420"/>
          </a:xfrm>
        </p:spPr>
        <p:txBody>
          <a:bodyPr/>
          <a:lstStyle/>
          <a:p>
            <a:r>
              <a:rPr lang="en-US" sz="2400" dirty="0"/>
              <a:t>Screw dislocation is another type of line defect in which the defect occurs when the planes of atoms in the crystal lattice trace a helical path around the dislocation line. </a:t>
            </a:r>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Unlike </a:t>
            </a:r>
            <a:r>
              <a:rPr lang="en-US" sz="2400" dirty="0"/>
              <a:t>in edge dislocation, when we apply stress on a crystal having this defect, the dislocation area moves perpendicular to the direction of stress. </a:t>
            </a:r>
            <a:endParaRPr lang="en-IN" sz="2400"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pic>
        <p:nvPicPr>
          <p:cNvPr id="4" name="Picture 3" descr="Key Difference Between Edge and Screw Dislocation"/>
          <p:cNvPicPr/>
          <p:nvPr/>
        </p:nvPicPr>
        <p:blipFill>
          <a:blip r:embed="rId2">
            <a:extLst>
              <a:ext uri="{28A0092B-C50C-407E-A947-70E740481C1C}">
                <a14:useLocalDpi xmlns:a14="http://schemas.microsoft.com/office/drawing/2010/main" val="0"/>
              </a:ext>
            </a:extLst>
          </a:blip>
          <a:srcRect/>
          <a:stretch>
            <a:fillRect/>
          </a:stretch>
        </p:blipFill>
        <p:spPr bwMode="auto">
          <a:xfrm>
            <a:off x="2641599" y="2967005"/>
            <a:ext cx="3574473" cy="2131468"/>
          </a:xfrm>
          <a:prstGeom prst="rect">
            <a:avLst/>
          </a:prstGeom>
          <a:noFill/>
          <a:ln>
            <a:noFill/>
          </a:ln>
        </p:spPr>
      </p:pic>
    </p:spTree>
    <p:extLst>
      <p:ext uri="{BB962C8B-B14F-4D97-AF65-F5344CB8AC3E}">
        <p14:creationId xmlns:p14="http://schemas.microsoft.com/office/powerpoint/2010/main" val="4517926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595265"/>
            <a:ext cx="8229600" cy="528496"/>
          </a:xfrm>
        </p:spPr>
        <p:txBody>
          <a:bodyPr/>
          <a:lstStyle/>
          <a:p>
            <a:pPr algn="ctr"/>
            <a:r>
              <a:rPr lang="en-US" b="1" dirty="0"/>
              <a:t>Slip</a:t>
            </a:r>
            <a:r>
              <a:rPr lang="en-IN" dirty="0"/>
              <a:t/>
            </a:r>
            <a:br>
              <a:rPr lang="en-IN" dirty="0"/>
            </a:b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329155"/>
            <a:ext cx="8229600" cy="858420"/>
          </a:xfrm>
        </p:spPr>
        <p:txBody>
          <a:bodyPr/>
          <a:lstStyle/>
          <a:p>
            <a:r>
              <a:rPr lang="en-US" sz="2400" dirty="0"/>
              <a:t>Slip is the large displacement of one part of a crystal relative to another part along the crystallographic planes and directions. </a:t>
            </a:r>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r>
              <a:rPr lang="en-US" sz="2400" dirty="0" smtClean="0"/>
              <a:t>A </a:t>
            </a:r>
            <a:r>
              <a:rPr lang="en-US" sz="2400" dirty="0"/>
              <a:t>slip can occur by the passage of dislocations on close-packed planes. These are the planes containing the greatest number of atoms per area and in close-packed directions. </a:t>
            </a:r>
            <a:endParaRPr lang="en-IN" sz="2400" dirty="0"/>
          </a:p>
          <a:p>
            <a:pPr algn="just"/>
            <a:endParaRPr lang="en-IN"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pic>
        <p:nvPicPr>
          <p:cNvPr id="4" name="Picture 3" descr="Shape changes arising from dislocation glide and deformation twinning (a  shear transformation)"/>
          <p:cNvPicPr/>
          <p:nvPr/>
        </p:nvPicPr>
        <p:blipFill rotWithShape="1">
          <a:blip r:embed="rId2">
            <a:extLst>
              <a:ext uri="{28A0092B-C50C-407E-A947-70E740481C1C}">
                <a14:useLocalDpi xmlns:a14="http://schemas.microsoft.com/office/drawing/2010/main" val="0"/>
              </a:ext>
            </a:extLst>
          </a:blip>
          <a:srcRect r="43026"/>
          <a:stretch/>
        </p:blipFill>
        <p:spPr bwMode="auto">
          <a:xfrm>
            <a:off x="3438266" y="2326121"/>
            <a:ext cx="1660208" cy="2482850"/>
          </a:xfrm>
          <a:prstGeom prst="rect">
            <a:avLst/>
          </a:prstGeom>
          <a:noFill/>
          <a:ln>
            <a:noFill/>
          </a:ln>
        </p:spPr>
      </p:pic>
    </p:spTree>
    <p:extLst>
      <p:ext uri="{BB962C8B-B14F-4D97-AF65-F5344CB8AC3E}">
        <p14:creationId xmlns:p14="http://schemas.microsoft.com/office/powerpoint/2010/main" val="299577022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595265"/>
            <a:ext cx="8229600" cy="528496"/>
          </a:xfrm>
        </p:spPr>
        <p:txBody>
          <a:bodyPr/>
          <a:lstStyle/>
          <a:p>
            <a:pPr algn="ctr"/>
            <a:r>
              <a:rPr lang="en-US" b="1" dirty="0"/>
              <a:t>Twinning</a:t>
            </a:r>
            <a:r>
              <a:rPr lang="en-IN" dirty="0"/>
              <a:t/>
            </a:r>
            <a:br>
              <a:rPr lang="en-IN" dirty="0"/>
            </a:br>
            <a:r>
              <a:rPr lang="en-IN" dirty="0"/>
              <a:t/>
            </a:r>
            <a:br>
              <a:rPr lang="en-IN" dirty="0"/>
            </a:br>
            <a:r>
              <a:rPr lang="en-IN" sz="2800" b="1" dirty="0" smtClean="0"/>
              <a:t/>
            </a:r>
            <a:br>
              <a:rPr lang="en-IN" sz="2800" b="1" dirty="0" smtClean="0"/>
            </a:b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369606"/>
            <a:ext cx="8229600" cy="858420"/>
          </a:xfrm>
        </p:spPr>
        <p:txBody>
          <a:bodyPr/>
          <a:lstStyle/>
          <a:p>
            <a:r>
              <a:rPr lang="en-US" sz="2400" dirty="0"/>
              <a:t>Crystal twinning is the event where two different crystals share some of the same crystal lattices that are pointing in a symmetric manner. The result of the twinning in a crystal lattice is an intergrowth of two separate crystals in a variety of specific configurations. </a:t>
            </a:r>
            <a:endParaRPr lang="en-US" sz="2400" dirty="0" smtClean="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In </a:t>
            </a:r>
            <a:r>
              <a:rPr lang="en-US" sz="2400" dirty="0"/>
              <a:t>this phenomenon, the surface along which the crystal lattice points are shared in a twinned crystal is known as “composition surface or twin plane”. </a:t>
            </a:r>
            <a:endParaRPr lang="en-IN" sz="2400"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pic>
        <p:nvPicPr>
          <p:cNvPr id="4" name="Picture 3" descr="Shape changes arising from dislocation glide and deformation twinning (a  shear transformation)"/>
          <p:cNvPicPr/>
          <p:nvPr/>
        </p:nvPicPr>
        <p:blipFill rotWithShape="1">
          <a:blip r:embed="rId2">
            <a:extLst>
              <a:ext uri="{28A0092B-C50C-407E-A947-70E740481C1C}">
                <a14:useLocalDpi xmlns:a14="http://schemas.microsoft.com/office/drawing/2010/main" val="0"/>
              </a:ext>
            </a:extLst>
          </a:blip>
          <a:srcRect l="45563"/>
          <a:stretch/>
        </p:blipFill>
        <p:spPr bwMode="auto">
          <a:xfrm>
            <a:off x="4516582" y="2778702"/>
            <a:ext cx="1586316" cy="2482850"/>
          </a:xfrm>
          <a:prstGeom prst="rect">
            <a:avLst/>
          </a:prstGeom>
          <a:noFill/>
          <a:ln>
            <a:noFill/>
          </a:ln>
        </p:spPr>
      </p:pic>
    </p:spTree>
    <p:extLst>
      <p:ext uri="{BB962C8B-B14F-4D97-AF65-F5344CB8AC3E}">
        <p14:creationId xmlns:p14="http://schemas.microsoft.com/office/powerpoint/2010/main" val="399238317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2405" y="1752669"/>
            <a:ext cx="8229600" cy="528496"/>
          </a:xfrm>
        </p:spPr>
        <p:txBody>
          <a:bodyPr/>
          <a:lstStyle/>
          <a:p>
            <a:pPr algn="ctr"/>
            <a:r>
              <a:rPr lang="en-US" sz="4000" b="1" dirty="0" smtClean="0"/>
              <a:t>End of Module I</a:t>
            </a:r>
            <a:br>
              <a:rPr lang="en-US" sz="4000" b="1" dirty="0" smtClean="0"/>
            </a:br>
            <a:r>
              <a:rPr lang="en-US" sz="4000" b="1" dirty="0"/>
              <a:t/>
            </a:r>
            <a:br>
              <a:rPr lang="en-US" sz="4000" b="1" dirty="0"/>
            </a:br>
            <a:r>
              <a:rPr lang="en-US" sz="4000" b="1" dirty="0" smtClean="0"/>
              <a:t>Thank You</a:t>
            </a:r>
            <a:endParaRPr lang="en-US" sz="4000" b="1" dirty="0"/>
          </a:p>
        </p:txBody>
      </p:sp>
    </p:spTree>
    <p:extLst>
      <p:ext uri="{BB962C8B-B14F-4D97-AF65-F5344CB8AC3E}">
        <p14:creationId xmlns:p14="http://schemas.microsoft.com/office/powerpoint/2010/main" val="2926746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711731"/>
            <a:ext cx="8229600" cy="528496"/>
          </a:xfrm>
        </p:spPr>
        <p:txBody>
          <a:bodyPr/>
          <a:lstStyle/>
          <a:p>
            <a:pPr algn="ct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572806"/>
            <a:ext cx="8229600" cy="858420"/>
          </a:xfrm>
        </p:spPr>
        <p:txBody>
          <a:bodyPr/>
          <a:lstStyle/>
          <a:p>
            <a:r>
              <a:rPr lang="en-US" sz="2400" dirty="0"/>
              <a:t>A second selection consideration is any deterioration of material properties that may occur during service operation. </a:t>
            </a:r>
            <a:endParaRPr lang="en-US" sz="2400" dirty="0" smtClean="0"/>
          </a:p>
          <a:p>
            <a:endParaRPr lang="en-US" sz="2400" dirty="0"/>
          </a:p>
          <a:p>
            <a:r>
              <a:rPr lang="en-US" sz="2400" dirty="0" smtClean="0"/>
              <a:t>For </a:t>
            </a:r>
            <a:r>
              <a:rPr lang="en-US" sz="2400" dirty="0"/>
              <a:t>example, significant reductions in mechanical strength may result from exposure to elevated temperatures or corrosive environments. </a:t>
            </a:r>
            <a:endParaRPr lang="en-US" sz="2400" dirty="0" smtClean="0"/>
          </a:p>
          <a:p>
            <a:endParaRPr lang="en-US" sz="2400" dirty="0"/>
          </a:p>
          <a:p>
            <a:r>
              <a:rPr lang="en-US" sz="2400" dirty="0" smtClean="0"/>
              <a:t>Finally</a:t>
            </a:r>
            <a:r>
              <a:rPr lang="en-US" sz="2400" dirty="0"/>
              <a:t>, probably the overriding consideration is that of economics: What will the finished product cost? A material may be found that has the ideal set of properties but is prohibitively expensive. </a:t>
            </a:r>
            <a:endParaRPr lang="en-IN" sz="2400"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spTree>
    <p:extLst>
      <p:ext uri="{BB962C8B-B14F-4D97-AF65-F5344CB8AC3E}">
        <p14:creationId xmlns:p14="http://schemas.microsoft.com/office/powerpoint/2010/main" val="11998454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711731"/>
            <a:ext cx="8229600" cy="528496"/>
          </a:xfrm>
        </p:spPr>
        <p:txBody>
          <a:bodyPr/>
          <a:lstStyle/>
          <a:p>
            <a:pPr algn="ct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401782" y="1240227"/>
            <a:ext cx="8229600" cy="858420"/>
          </a:xfrm>
        </p:spPr>
        <p:txBody>
          <a:bodyPr/>
          <a:lstStyle/>
          <a:p>
            <a:r>
              <a:rPr lang="en-US" sz="2400" dirty="0"/>
              <a:t>The more familiar an engineer or scientist is with the various characteristics and structure–property relationships, as well as the processing techniques of materials, the more proficient and confident he or she will be in making judicious materials choices based on these criteria.</a:t>
            </a:r>
            <a:endParaRPr lang="en-IN" sz="2400" dirty="0"/>
          </a:p>
          <a:p>
            <a:pPr algn="just"/>
            <a:endParaRPr lang="en-IN" b="0" i="0" dirty="0" smtClean="0"/>
          </a:p>
          <a:p>
            <a:pPr algn="just"/>
            <a:endParaRPr lang="en-IN" b="0" i="0" dirty="0"/>
          </a:p>
          <a:p>
            <a:pPr algn="just"/>
            <a:endParaRPr lang="en-IN"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707813" y="3105835"/>
            <a:ext cx="2823210" cy="1969770"/>
          </a:xfrm>
          <a:prstGeom prst="rect">
            <a:avLst/>
          </a:prstGeom>
          <a:noFill/>
          <a:ln>
            <a:noFill/>
          </a:ln>
        </p:spPr>
      </p:pic>
      <p:sp>
        <p:nvSpPr>
          <p:cNvPr id="5" name="Rectangle 4"/>
          <p:cNvSpPr/>
          <p:nvPr/>
        </p:nvSpPr>
        <p:spPr>
          <a:xfrm>
            <a:off x="734291" y="5436462"/>
            <a:ext cx="7726218" cy="830997"/>
          </a:xfrm>
          <a:prstGeom prst="rect">
            <a:avLst/>
          </a:prstGeom>
        </p:spPr>
        <p:txBody>
          <a:bodyPr wrap="square">
            <a:spAutoFit/>
          </a:bodyPr>
          <a:lstStyle/>
          <a:p>
            <a:r>
              <a:rPr lang="en-US" sz="2400" b="1" i="1" dirty="0">
                <a:solidFill>
                  <a:srgbClr val="FFFFFF"/>
                </a:solidFill>
                <a:latin typeface="Calibri Light"/>
                <a:cs typeface="Calibri Light"/>
              </a:rPr>
              <a:t>Liberty ship S.S. Schenectady, which, in 1943, failed before leaving the shipyard</a:t>
            </a:r>
            <a:endParaRPr lang="en-IN" sz="2400" b="1" i="1" dirty="0">
              <a:solidFill>
                <a:srgbClr val="FFFFFF"/>
              </a:solidFill>
              <a:latin typeface="Calibri Light"/>
              <a:cs typeface="Calibri Light"/>
            </a:endParaRPr>
          </a:p>
        </p:txBody>
      </p:sp>
    </p:spTree>
    <p:extLst>
      <p:ext uri="{BB962C8B-B14F-4D97-AF65-F5344CB8AC3E}">
        <p14:creationId xmlns:p14="http://schemas.microsoft.com/office/powerpoint/2010/main" val="380517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472" y="896458"/>
            <a:ext cx="8229600" cy="528496"/>
          </a:xfrm>
        </p:spPr>
        <p:txBody>
          <a:bodyPr/>
          <a:lstStyle/>
          <a:p>
            <a:pPr algn="ctr"/>
            <a:r>
              <a:rPr lang="en-US" b="1" dirty="0"/>
              <a:t>Fundamentals of crystal structure </a:t>
            </a:r>
            <a:r>
              <a:rPr lang="en-IN" sz="2800" b="1" dirty="0" smtClean="0"/>
              <a:t/>
            </a:r>
            <a:br>
              <a:rPr lang="en-IN" sz="2800" b="1" dirty="0" smtClean="0"/>
            </a:br>
            <a:r>
              <a:rPr lang="en-IN" sz="2800" b="1" dirty="0"/>
              <a:t/>
            </a:r>
            <a:br>
              <a:rPr lang="en-IN" sz="2800" b="1" dirty="0"/>
            </a:br>
            <a:endParaRPr lang="en-IN" sz="2800" b="1" dirty="0"/>
          </a:p>
        </p:txBody>
      </p:sp>
      <p:sp>
        <p:nvSpPr>
          <p:cNvPr id="3" name="Text Placeholder 2"/>
          <p:cNvSpPr>
            <a:spLocks noGrp="1"/>
          </p:cNvSpPr>
          <p:nvPr>
            <p:ph type="body" idx="1"/>
          </p:nvPr>
        </p:nvSpPr>
        <p:spPr>
          <a:xfrm>
            <a:off x="503382" y="1840660"/>
            <a:ext cx="8229600" cy="858420"/>
          </a:xfrm>
        </p:spPr>
        <p:txBody>
          <a:bodyPr/>
          <a:lstStyle/>
          <a:p>
            <a:r>
              <a:rPr lang="en-US" sz="2400" dirty="0"/>
              <a:t>Solid materials may be classified according to the regularity with which atoms or ions are arranged with respect to one another. </a:t>
            </a:r>
            <a:endParaRPr lang="en-US" sz="2400" dirty="0" smtClean="0"/>
          </a:p>
          <a:p>
            <a:endParaRPr lang="en-US" sz="2400" dirty="0"/>
          </a:p>
          <a:p>
            <a:r>
              <a:rPr lang="en-US" sz="2400" dirty="0" smtClean="0"/>
              <a:t>A </a:t>
            </a:r>
            <a:r>
              <a:rPr lang="en-US" sz="2400" dirty="0"/>
              <a:t>crystalline material is one in which the atoms are situated in a repeating or periodic array over large atomic </a:t>
            </a:r>
            <a:r>
              <a:rPr lang="en-US" sz="2400" dirty="0" smtClean="0"/>
              <a:t>distances.</a:t>
            </a:r>
          </a:p>
          <a:p>
            <a:endParaRPr lang="en-US" sz="2400" b="0" i="0" dirty="0"/>
          </a:p>
          <a:p>
            <a:r>
              <a:rPr lang="en-US" sz="2400" dirty="0"/>
              <a:t>All metals, many ceramic materials, and certain polymers form crystalline structures under normal solidification conditions. </a:t>
            </a:r>
            <a:endParaRPr lang="en-US" sz="2400" dirty="0" smtClean="0"/>
          </a:p>
          <a:p>
            <a:endParaRPr lang="en-US" sz="2400" dirty="0"/>
          </a:p>
          <a:p>
            <a:r>
              <a:rPr lang="en-US" sz="2400" dirty="0" smtClean="0"/>
              <a:t>For </a:t>
            </a:r>
            <a:r>
              <a:rPr lang="en-US" sz="2400" dirty="0"/>
              <a:t>those that do not crystallize, this long-range atomic order is absent; these are called non-crystalline or amorphous materials.</a:t>
            </a:r>
            <a:endParaRPr lang="en-IN" sz="2400" dirty="0"/>
          </a:p>
          <a:p>
            <a:endParaRPr lang="en-IN" sz="2400" b="0" i="0" dirty="0" smtClean="0"/>
          </a:p>
          <a:p>
            <a:pPr algn="just"/>
            <a:endParaRPr lang="en-IN" sz="2400" b="0" i="0" dirty="0"/>
          </a:p>
          <a:p>
            <a:pPr algn="just"/>
            <a:endParaRPr lang="en-IN" sz="2400" b="0" i="0" dirty="0" smtClean="0"/>
          </a:p>
          <a:p>
            <a:pPr algn="just"/>
            <a:endParaRPr lang="en-IN" b="0" i="0" dirty="0"/>
          </a:p>
          <a:p>
            <a:pPr algn="just"/>
            <a:endParaRPr lang="en-IN" b="0" i="0" dirty="0" smtClean="0"/>
          </a:p>
          <a:p>
            <a:pPr algn="just"/>
            <a:endParaRPr lang="en-IN" b="0" i="0" dirty="0"/>
          </a:p>
          <a:p>
            <a:pPr algn="just"/>
            <a:r>
              <a:rPr lang="en-IN" b="0" i="0" dirty="0" smtClean="0"/>
              <a:t> </a:t>
            </a:r>
          </a:p>
          <a:p>
            <a:pPr algn="just"/>
            <a:endParaRPr lang="en-IN" b="0" i="0" dirty="0" smtClean="0"/>
          </a:p>
        </p:txBody>
      </p:sp>
    </p:spTree>
    <p:extLst>
      <p:ext uri="{BB962C8B-B14F-4D97-AF65-F5344CB8AC3E}">
        <p14:creationId xmlns:p14="http://schemas.microsoft.com/office/powerpoint/2010/main" val="29675506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6844</TotalTime>
  <Words>4577</Words>
  <Application>Microsoft Office PowerPoint</Application>
  <PresentationFormat>On-screen Show (4:3)</PresentationFormat>
  <Paragraphs>897</Paragraphs>
  <Slides>66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Calibri</vt:lpstr>
      <vt:lpstr>Calibri Light</vt:lpstr>
      <vt:lpstr>Cambria Math</vt:lpstr>
      <vt:lpstr>Century Gothic</vt:lpstr>
      <vt:lpstr>Times New Roman</vt:lpstr>
      <vt:lpstr>Office Theme</vt:lpstr>
      <vt:lpstr>Material Science  Module I</vt:lpstr>
      <vt:lpstr>Historical Perspective   </vt:lpstr>
      <vt:lpstr>  </vt:lpstr>
      <vt:lpstr>  </vt:lpstr>
      <vt:lpstr>Importance of Materials   </vt:lpstr>
      <vt:lpstr>  </vt:lpstr>
      <vt:lpstr>  </vt:lpstr>
      <vt:lpstr>  </vt:lpstr>
      <vt:lpstr>Fundamentals of crystal structure   </vt:lpstr>
      <vt:lpstr>Crystal lattice   </vt:lpstr>
      <vt:lpstr>Unit Cell   </vt:lpstr>
      <vt:lpstr>Crystal Systems  </vt:lpstr>
      <vt:lpstr>Simple Cubic Unit Cell   </vt:lpstr>
      <vt:lpstr>  </vt:lpstr>
      <vt:lpstr>Metallic crystal structures    </vt:lpstr>
      <vt:lpstr>The Face-Centered Cubic Crystal Structure   </vt:lpstr>
      <vt:lpstr>Number of atoms in a unit cell   </vt:lpstr>
      <vt:lpstr>Number of atoms in FCC unit cell   </vt:lpstr>
      <vt:lpstr>Coordination Number   </vt:lpstr>
      <vt:lpstr>Determination of FCC atomic radius Unit Cell Volume  </vt:lpstr>
      <vt:lpstr>  </vt:lpstr>
      <vt:lpstr>Atomic Packing Factor for FCC   </vt:lpstr>
      <vt:lpstr>  </vt:lpstr>
      <vt:lpstr>The Body-Centered Cubic Crystal Structure   </vt:lpstr>
      <vt:lpstr>  </vt:lpstr>
      <vt:lpstr>Determination of BCC atomic radius Unit Cell Volume   </vt:lpstr>
      <vt:lpstr>  </vt:lpstr>
      <vt:lpstr>Atomic Packing Factor for BCC   </vt:lpstr>
      <vt:lpstr>The Hexagonal Close-Packed Crystal Structure    </vt:lpstr>
      <vt:lpstr>  </vt:lpstr>
      <vt:lpstr>    </vt:lpstr>
      <vt:lpstr>Number of atoms in HCP     </vt:lpstr>
      <vt:lpstr>    </vt:lpstr>
      <vt:lpstr>PowerPoint Presentation</vt:lpstr>
      <vt:lpstr>Volume of HCP Unit Cell    </vt:lpstr>
      <vt:lpstr>    </vt:lpstr>
      <vt:lpstr>    </vt:lpstr>
      <vt:lpstr>Atomic Packing Factor for HCP    </vt:lpstr>
      <vt:lpstr>Density Computation     </vt:lpstr>
      <vt:lpstr>e    </vt:lpstr>
      <vt:lpstr>Types of material crystal structures      </vt:lpstr>
      <vt:lpstr>Miller Indices     </vt:lpstr>
      <vt:lpstr>PowerPoint Presentation</vt:lpstr>
      <vt:lpstr>PowerPoint Presentation</vt:lpstr>
      <vt:lpstr>    </vt:lpstr>
      <vt:lpstr>    </vt:lpstr>
      <vt:lpstr>    </vt:lpstr>
      <vt:lpstr>X-ray crystallography     </vt:lpstr>
      <vt:lpstr>Bragg’s Law     </vt:lpstr>
      <vt:lpstr>    </vt:lpstr>
      <vt:lpstr>    </vt:lpstr>
      <vt:lpstr>    </vt:lpstr>
      <vt:lpstr>   </vt:lpstr>
      <vt:lpstr>Imperfection and defects    </vt:lpstr>
      <vt:lpstr>    </vt:lpstr>
      <vt:lpstr>Vacancy Defect     </vt:lpstr>
      <vt:lpstr>Interstitial Defect     </vt:lpstr>
      <vt:lpstr>Schottky Defect     </vt:lpstr>
      <vt:lpstr>Frenkel Defect    </vt:lpstr>
      <vt:lpstr>Metal Excess Defect     </vt:lpstr>
      <vt:lpstr>Metal Deficiency Defect     </vt:lpstr>
      <vt:lpstr>Edge Dislocation     </vt:lpstr>
      <vt:lpstr>Screw Dislocation     </vt:lpstr>
      <vt:lpstr>Slip    </vt:lpstr>
      <vt:lpstr>Twinning     </vt:lpstr>
      <vt:lpstr>End of Module I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Suhail Suleman</dc:creator>
  <cp:lastModifiedBy>Apurv Yadav</cp:lastModifiedBy>
  <cp:revision>170</cp:revision>
  <dcterms:created xsi:type="dcterms:W3CDTF">2016-01-30T08:29:15Z</dcterms:created>
  <dcterms:modified xsi:type="dcterms:W3CDTF">2022-03-07T05:11:03Z</dcterms:modified>
</cp:coreProperties>
</file>